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71" r:id="rId5"/>
    <p:sldId id="272" r:id="rId6"/>
    <p:sldId id="260" r:id="rId7"/>
    <p:sldId id="275" r:id="rId8"/>
    <p:sldId id="277" r:id="rId9"/>
    <p:sldId id="279" r:id="rId10"/>
    <p:sldId id="280" r:id="rId11"/>
    <p:sldId id="261" r:id="rId12"/>
    <p:sldId id="281" r:id="rId13"/>
    <p:sldId id="266" r:id="rId14"/>
    <p:sldId id="273" r:id="rId15"/>
    <p:sldId id="274" r:id="rId16"/>
    <p:sldId id="270" r:id="rId17"/>
  </p:sldIdLst>
  <p:sldSz cx="14630400" cy="8229600"/>
  <p:notesSz cx="8229600" cy="14630400"/>
  <p:embeddedFontLst>
    <p:embeddedFont>
      <p:font typeface="Montserrat Bold" panose="020B0604020202020204" charset="0"/>
      <p:bold r:id="rId19"/>
    </p:embeddedFont>
    <p:embeddedFont>
      <p:font typeface="Noto Sans TC" panose="020B0604020202020204" charset="0"/>
      <p:regular r:id="rId20"/>
    </p:embeddedFont>
    <p:embeddedFont>
      <p:font typeface="Roboto" panose="020B0604020202020204" charset="0"/>
      <p:regular r:id="rId21"/>
      <p:bold r:id="rId22"/>
      <p:italic r:id="rId23"/>
      <p:boldItalic r:id="rId24"/>
    </p:embeddedFont>
    <p:embeddedFont>
      <p:font typeface="Roboto Medium" panose="020B0604020202020204" charset="0"/>
      <p:regular r:id="rId25"/>
    </p:embeddedFont>
    <p:embeddedFont>
      <p:font typeface="Source Sans Pro" panose="020B0604020202020204" charset="0"/>
      <p:regular r:id="rId26"/>
      <p:bold r:id="rId27"/>
      <p:italic r:id="rId28"/>
      <p:boldItalic r:id="rId29"/>
    </p:embeddedFont>
    <p:embeddedFont>
      <p:font typeface="Sora Medium" panose="020B0604020202020204" charset="0"/>
      <p:regular r:id="rId30"/>
    </p:embeddedFont>
    <p:embeddedFont>
      <p:font typeface="Poppins" panose="00000500000000000000" pitchFamily="2" charset="0"/>
      <p:regular r:id="rId31"/>
      <p:bold r:id="rId32"/>
      <p:italic r:id="rId33"/>
      <p:boldItalic r:id="rId34"/>
    </p:embeddedFont>
    <p:embeddedFont>
      <p:font typeface="Calibri" panose="020F050202020403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369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16774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41808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61621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03918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96263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46836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40552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274181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53800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7.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3798" y="1315760"/>
            <a:ext cx="12902803" cy="1402556"/>
          </a:xfrm>
          <a:prstGeom prst="rect">
            <a:avLst/>
          </a:prstGeom>
          <a:noFill/>
          <a:ln/>
        </p:spPr>
        <p:txBody>
          <a:bodyPr wrap="square" lIns="0" tIns="0" rIns="0" bIns="0" rtlCol="0" anchor="t"/>
          <a:lstStyle/>
          <a:p>
            <a:pPr marL="0" indent="0" algn="l">
              <a:lnSpc>
                <a:spcPts val="5500"/>
              </a:lnSpc>
              <a:buNone/>
            </a:pPr>
            <a:r>
              <a:rPr lang="en-US" sz="4400" b="1" kern="0" spc="-44" dirty="0" smtClean="0">
                <a:solidFill>
                  <a:srgbClr val="FFFFFF"/>
                </a:solidFill>
                <a:latin typeface="Montserrat Bold" pitchFamily="34" charset="0"/>
                <a:ea typeface="Montserrat Bold" pitchFamily="34" charset="-122"/>
                <a:cs typeface="Montserrat Bold" pitchFamily="34" charset="-120"/>
              </a:rPr>
              <a:t>DesignDeck : A Creative Portfolio Platform</a:t>
            </a:r>
            <a:endParaRPr lang="en-US" sz="4400" dirty="0"/>
          </a:p>
        </p:txBody>
      </p:sp>
      <p:sp>
        <p:nvSpPr>
          <p:cNvPr id="3" name="Text 1"/>
          <p:cNvSpPr/>
          <p:nvPr/>
        </p:nvSpPr>
        <p:spPr>
          <a:xfrm>
            <a:off x="863798" y="3211949"/>
            <a:ext cx="12902803"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DesignDeck is a collaborative portfolio platform where designers and developers can showcase their work through interactive project uploads. The platform allows users to create and manage portfolios, upload images and videos, and display projects on their profile.</a:t>
            </a:r>
            <a:endParaRPr lang="en-US" sz="1900" dirty="0"/>
          </a:p>
        </p:txBody>
      </p:sp>
      <p:sp>
        <p:nvSpPr>
          <p:cNvPr id="4" name="Text 2"/>
          <p:cNvSpPr/>
          <p:nvPr/>
        </p:nvSpPr>
        <p:spPr>
          <a:xfrm>
            <a:off x="863798" y="4600099"/>
            <a:ext cx="1290280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Designed and developed by : Patel Twinkle , Harsh Vekariya</a:t>
            </a:r>
            <a:endParaRPr lang="en-US" sz="1900" dirty="0"/>
          </a:p>
        </p:txBody>
      </p:sp>
      <p:sp>
        <p:nvSpPr>
          <p:cNvPr id="5" name="Text 3"/>
          <p:cNvSpPr/>
          <p:nvPr/>
        </p:nvSpPr>
        <p:spPr>
          <a:xfrm>
            <a:off x="863798" y="5247918"/>
            <a:ext cx="1290280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Instructor : Honey Patel</a:t>
            </a:r>
            <a:endParaRPr lang="en-US" sz="1900" dirty="0"/>
          </a:p>
        </p:txBody>
      </p:sp>
      <p:sp>
        <p:nvSpPr>
          <p:cNvPr id="6" name="Text 4"/>
          <p:cNvSpPr/>
          <p:nvPr/>
        </p:nvSpPr>
        <p:spPr>
          <a:xfrm>
            <a:off x="863798" y="5895737"/>
            <a:ext cx="1290280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CPC - GU</a:t>
            </a:r>
            <a:endParaRPr lang="en-US" sz="1900" dirty="0"/>
          </a:p>
        </p:txBody>
      </p:sp>
      <p:sp>
        <p:nvSpPr>
          <p:cNvPr id="7" name="Text 5"/>
          <p:cNvSpPr/>
          <p:nvPr/>
        </p:nvSpPr>
        <p:spPr>
          <a:xfrm>
            <a:off x="863798" y="6543556"/>
            <a:ext cx="12902803" cy="370165"/>
          </a:xfrm>
          <a:prstGeom prst="rect">
            <a:avLst/>
          </a:prstGeom>
          <a:noFill/>
          <a:ln/>
        </p:spPr>
        <p:txBody>
          <a:bodyPr wrap="none" lIns="0" tIns="0" rIns="0" bIns="0" rtlCol="0" anchor="t"/>
          <a:lstStyle/>
          <a:p>
            <a:pPr marL="0" indent="0" algn="l">
              <a:lnSpc>
                <a:spcPts val="2900"/>
              </a:lnSpc>
              <a:buNone/>
            </a:pPr>
            <a:r>
              <a:rPr lang="en-US" sz="1900" dirty="0" smtClean="0">
                <a:solidFill>
                  <a:srgbClr val="E2E6E9"/>
                </a:solidFill>
                <a:latin typeface="Source Sans Pro" pitchFamily="34" charset="0"/>
                <a:ea typeface="Source Sans Pro" pitchFamily="34" charset="-122"/>
                <a:cs typeface="Source Sans Pro" pitchFamily="34" charset="-120"/>
              </a:rPr>
              <a:t>09-04-2025</a:t>
            </a:r>
            <a:endParaRPr lang="en-US" sz="1900" dirty="0"/>
          </a:p>
        </p:txBody>
      </p:sp>
      <p:sp>
        <p:nvSpPr>
          <p:cNvPr id="8" name="Rectangle 7"/>
          <p:cNvSpPr/>
          <p:nvPr/>
        </p:nvSpPr>
        <p:spPr>
          <a:xfrm>
            <a:off x="12801600" y="7649737"/>
            <a:ext cx="1828800" cy="579863"/>
          </a:xfrm>
          <a:prstGeom prst="rect">
            <a:avLst/>
          </a:prstGeom>
          <a:solidFill>
            <a:srgbClr val="11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88" y="2216836"/>
            <a:ext cx="6748105" cy="3795809"/>
          </a:xfrm>
          <a:prstGeom prst="rect">
            <a:avLst/>
          </a:prstGeom>
        </p:spPr>
      </p:pic>
      <p:sp>
        <p:nvSpPr>
          <p:cNvPr id="4" name="Text 0"/>
          <p:cNvSpPr/>
          <p:nvPr/>
        </p:nvSpPr>
        <p:spPr>
          <a:xfrm>
            <a:off x="793790" y="136167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2F2"/>
                </a:solidFill>
                <a:latin typeface="Poppins" panose="00000500000000000000" pitchFamily="2" charset="0"/>
                <a:cs typeface="Poppins" panose="00000500000000000000" pitchFamily="2" charset="0"/>
              </a:rPr>
              <a:t>Contact Us Page</a:t>
            </a:r>
            <a:endParaRPr lang="en-US" sz="4450" dirty="0">
              <a:latin typeface="Poppins" panose="00000500000000000000" pitchFamily="2" charset="0"/>
              <a:cs typeface="Poppins" panose="00000500000000000000" pitchFamily="2" charset="0"/>
            </a:endParaRPr>
          </a:p>
        </p:txBody>
      </p:sp>
      <p:sp>
        <p:nvSpPr>
          <p:cNvPr id="12" name="Rectangle 11"/>
          <p:cNvSpPr/>
          <p:nvPr/>
        </p:nvSpPr>
        <p:spPr>
          <a:xfrm>
            <a:off x="765044" y="2388362"/>
            <a:ext cx="6833644" cy="5078313"/>
          </a:xfrm>
          <a:prstGeom prst="rect">
            <a:avLst/>
          </a:prstGeom>
        </p:spPr>
        <p:txBody>
          <a:bodyPr wrap="square">
            <a:spAutoFit/>
          </a:bodyPr>
          <a:lstStyle/>
          <a:p>
            <a:r>
              <a:rPr lang="en-US" b="1" dirty="0" smtClean="0">
                <a:solidFill>
                  <a:schemeClr val="bg1"/>
                </a:solidFill>
                <a:latin typeface="Poppins" panose="00000500000000000000" pitchFamily="2" charset="0"/>
                <a:cs typeface="Poppins" panose="00000500000000000000" pitchFamily="2" charset="0"/>
              </a:rPr>
              <a:t>Simple &amp; Clean Layout</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Easy-to-navigate design with clear sections for contact info and forms.</a:t>
            </a:r>
          </a:p>
          <a:p>
            <a:endParaRPr lang="en-US" dirty="0" smtClean="0">
              <a:solidFill>
                <a:schemeClr val="bg1"/>
              </a:solidFill>
              <a:latin typeface="Poppins" panose="00000500000000000000" pitchFamily="2" charset="0"/>
              <a:cs typeface="Poppins" panose="00000500000000000000" pitchFamily="2" charset="0"/>
            </a:endParaRPr>
          </a:p>
          <a:p>
            <a:r>
              <a:rPr lang="en-US" b="1" dirty="0" smtClean="0">
                <a:solidFill>
                  <a:schemeClr val="bg1"/>
                </a:solidFill>
                <a:latin typeface="Poppins" panose="00000500000000000000" pitchFamily="2" charset="0"/>
                <a:cs typeface="Poppins" panose="00000500000000000000" pitchFamily="2" charset="0"/>
              </a:rPr>
              <a:t>Contact Form Section</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Fields for Name, Email, Subject, and Message with validation.</a:t>
            </a:r>
          </a:p>
          <a:p>
            <a:endParaRPr lang="en-US" dirty="0" smtClean="0">
              <a:solidFill>
                <a:schemeClr val="bg1"/>
              </a:solidFill>
              <a:latin typeface="Poppins" panose="00000500000000000000" pitchFamily="2" charset="0"/>
              <a:cs typeface="Poppins" panose="00000500000000000000" pitchFamily="2" charset="0"/>
            </a:endParaRPr>
          </a:p>
          <a:p>
            <a:r>
              <a:rPr lang="en-US" b="1" dirty="0" smtClean="0">
                <a:solidFill>
                  <a:schemeClr val="bg1"/>
                </a:solidFill>
                <a:latin typeface="Poppins" panose="00000500000000000000" pitchFamily="2" charset="0"/>
                <a:cs typeface="Poppins" panose="00000500000000000000" pitchFamily="2" charset="0"/>
              </a:rPr>
              <a:t>Submit Confirmation Message</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Success message after form submission.</a:t>
            </a:r>
          </a:p>
          <a:p>
            <a:endParaRPr lang="en-US" dirty="0" smtClean="0">
              <a:solidFill>
                <a:schemeClr val="bg1"/>
              </a:solidFill>
              <a:latin typeface="Poppins" panose="00000500000000000000" pitchFamily="2" charset="0"/>
              <a:cs typeface="Poppins" panose="00000500000000000000" pitchFamily="2" charset="0"/>
            </a:endParaRPr>
          </a:p>
          <a:p>
            <a:r>
              <a:rPr lang="en-US" b="1" dirty="0" smtClean="0">
                <a:solidFill>
                  <a:schemeClr val="bg1"/>
                </a:solidFill>
                <a:latin typeface="Poppins" panose="00000500000000000000" pitchFamily="2" charset="0"/>
                <a:cs typeface="Poppins" panose="00000500000000000000" pitchFamily="2" charset="0"/>
              </a:rPr>
              <a:t>Responsive Design</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Looks and works great on both mobile and desktop.</a:t>
            </a:r>
          </a:p>
          <a:p>
            <a:endParaRPr lang="en-US" dirty="0" smtClean="0">
              <a:solidFill>
                <a:schemeClr val="bg1"/>
              </a:solidFill>
              <a:latin typeface="Poppins" panose="00000500000000000000" pitchFamily="2" charset="0"/>
              <a:cs typeface="Poppins" panose="00000500000000000000" pitchFamily="2" charset="0"/>
            </a:endParaRPr>
          </a:p>
          <a:p>
            <a:r>
              <a:rPr lang="en-US" b="1" dirty="0" smtClean="0">
                <a:solidFill>
                  <a:schemeClr val="bg1"/>
                </a:solidFill>
                <a:latin typeface="Poppins" panose="00000500000000000000" pitchFamily="2" charset="0"/>
                <a:cs typeface="Poppins" panose="00000500000000000000" pitchFamily="2" charset="0"/>
              </a:rPr>
              <a:t>Accessibility Features</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Keyboard navigation, screen reader support, and proper contrast.</a:t>
            </a:r>
          </a:p>
          <a:p>
            <a:endParaRPr lang="en-US"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8995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2465903"/>
            <a:ext cx="6299597"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Admin Control Center</a:t>
            </a:r>
            <a:endParaRPr lang="en-US" sz="4400" dirty="0"/>
          </a:p>
        </p:txBody>
      </p:sp>
      <p:sp>
        <p:nvSpPr>
          <p:cNvPr id="3" name="Shape 1"/>
          <p:cNvSpPr/>
          <p:nvPr/>
        </p:nvSpPr>
        <p:spPr>
          <a:xfrm>
            <a:off x="863798" y="3660815"/>
            <a:ext cx="4136350" cy="2102763"/>
          </a:xfrm>
          <a:prstGeom prst="roundRect">
            <a:avLst>
              <a:gd name="adj" fmla="val 1761"/>
            </a:avLst>
          </a:prstGeom>
          <a:solidFill>
            <a:srgbClr val="303132"/>
          </a:solidFill>
          <a:ln/>
        </p:spPr>
      </p:sp>
      <p:sp>
        <p:nvSpPr>
          <p:cNvPr id="4" name="Text 2"/>
          <p:cNvSpPr/>
          <p:nvPr/>
        </p:nvSpPr>
        <p:spPr>
          <a:xfrm>
            <a:off x="1110615" y="3907631"/>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User Management</a:t>
            </a:r>
            <a:endParaRPr lang="en-US" sz="2200" dirty="0"/>
          </a:p>
        </p:txBody>
      </p:sp>
      <p:sp>
        <p:nvSpPr>
          <p:cNvPr id="5" name="Text 3"/>
          <p:cNvSpPr/>
          <p:nvPr/>
        </p:nvSpPr>
        <p:spPr>
          <a:xfrm>
            <a:off x="1110615" y="4406265"/>
            <a:ext cx="3642717"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View all user, check active status and last login time.</a:t>
            </a:r>
            <a:endParaRPr lang="en-US" sz="1900" dirty="0"/>
          </a:p>
        </p:txBody>
      </p:sp>
      <p:sp>
        <p:nvSpPr>
          <p:cNvPr id="6" name="Shape 4"/>
          <p:cNvSpPr/>
          <p:nvPr/>
        </p:nvSpPr>
        <p:spPr>
          <a:xfrm>
            <a:off x="5246965" y="3660815"/>
            <a:ext cx="4136350" cy="2102763"/>
          </a:xfrm>
          <a:prstGeom prst="roundRect">
            <a:avLst>
              <a:gd name="adj" fmla="val 1761"/>
            </a:avLst>
          </a:prstGeom>
          <a:solidFill>
            <a:srgbClr val="303132"/>
          </a:solidFill>
          <a:ln/>
        </p:spPr>
      </p:sp>
      <p:sp>
        <p:nvSpPr>
          <p:cNvPr id="7" name="Text 5"/>
          <p:cNvSpPr/>
          <p:nvPr/>
        </p:nvSpPr>
        <p:spPr>
          <a:xfrm>
            <a:off x="5493782" y="3907631"/>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Role display</a:t>
            </a:r>
            <a:endParaRPr lang="en-US" sz="2200" dirty="0"/>
          </a:p>
        </p:txBody>
      </p:sp>
      <p:sp>
        <p:nvSpPr>
          <p:cNvPr id="8" name="Text 6"/>
          <p:cNvSpPr/>
          <p:nvPr/>
        </p:nvSpPr>
        <p:spPr>
          <a:xfrm>
            <a:off x="5493782" y="4406265"/>
            <a:ext cx="3642717"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Show roles as User or Admin for clear identification</a:t>
            </a:r>
            <a:endParaRPr lang="en-US" sz="1900" dirty="0"/>
          </a:p>
        </p:txBody>
      </p:sp>
      <p:sp>
        <p:nvSpPr>
          <p:cNvPr id="9" name="Shape 7"/>
          <p:cNvSpPr/>
          <p:nvPr/>
        </p:nvSpPr>
        <p:spPr>
          <a:xfrm>
            <a:off x="9630132" y="3660815"/>
            <a:ext cx="4136350" cy="2102763"/>
          </a:xfrm>
          <a:prstGeom prst="roundRect">
            <a:avLst>
              <a:gd name="adj" fmla="val 1761"/>
            </a:avLst>
          </a:prstGeom>
          <a:solidFill>
            <a:srgbClr val="303132"/>
          </a:solidFill>
          <a:ln/>
        </p:spPr>
      </p:sp>
      <p:sp>
        <p:nvSpPr>
          <p:cNvPr id="10" name="Text 8"/>
          <p:cNvSpPr/>
          <p:nvPr/>
        </p:nvSpPr>
        <p:spPr>
          <a:xfrm>
            <a:off x="9876949" y="3907631"/>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User Deletion</a:t>
            </a:r>
            <a:endParaRPr lang="en-US" sz="2200" dirty="0"/>
          </a:p>
        </p:txBody>
      </p:sp>
      <p:sp>
        <p:nvSpPr>
          <p:cNvPr id="11" name="Text 9"/>
          <p:cNvSpPr/>
          <p:nvPr/>
        </p:nvSpPr>
        <p:spPr>
          <a:xfrm>
            <a:off x="9876949" y="4406265"/>
            <a:ext cx="3642717"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Admin can delete a user if necessary for platform management</a:t>
            </a:r>
            <a:endParaRPr lang="en-US" sz="1900" dirty="0"/>
          </a:p>
        </p:txBody>
      </p:sp>
      <p:sp>
        <p:nvSpPr>
          <p:cNvPr id="12" name="Rectangle 11"/>
          <p:cNvSpPr/>
          <p:nvPr/>
        </p:nvSpPr>
        <p:spPr>
          <a:xfrm>
            <a:off x="12801600" y="7649737"/>
            <a:ext cx="1828800" cy="579863"/>
          </a:xfrm>
          <a:prstGeom prst="rect">
            <a:avLst/>
          </a:prstGeom>
          <a:solidFill>
            <a:srgbClr val="11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315200" y="0"/>
            <a:ext cx="7315200" cy="8229600"/>
          </a:xfrm>
          <a:prstGeom prst="rect">
            <a:avLst/>
          </a:prstGeom>
        </p:spPr>
      </p:pic>
      <p:pic>
        <p:nvPicPr>
          <p:cNvPr id="3"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571" y="2216825"/>
            <a:ext cx="6674338" cy="3795832"/>
          </a:xfrm>
          <a:prstGeom prst="rect">
            <a:avLst/>
          </a:prstGeom>
        </p:spPr>
      </p:pic>
      <p:sp>
        <p:nvSpPr>
          <p:cNvPr id="4" name="Text 0"/>
          <p:cNvSpPr/>
          <p:nvPr/>
        </p:nvSpPr>
        <p:spPr>
          <a:xfrm>
            <a:off x="551984" y="1446395"/>
            <a:ext cx="4424980" cy="1099638"/>
          </a:xfrm>
          <a:prstGeom prst="rect">
            <a:avLst/>
          </a:prstGeom>
          <a:noFill/>
          <a:ln/>
        </p:spPr>
        <p:txBody>
          <a:bodyPr wrap="none" lIns="0" tIns="0" rIns="0" bIns="0" rtlCol="0" anchor="t"/>
          <a:lstStyle/>
          <a:p>
            <a:pPr marL="0" indent="0" algn="l">
              <a:lnSpc>
                <a:spcPts val="4450"/>
              </a:lnSpc>
              <a:buNone/>
            </a:pPr>
            <a:r>
              <a:rPr lang="en-US" sz="6000" dirty="0">
                <a:solidFill>
                  <a:srgbClr val="F2F2F2"/>
                </a:solidFill>
                <a:latin typeface="Poppins" panose="00000500000000000000" pitchFamily="2" charset="0"/>
                <a:ea typeface="Sora Medium" pitchFamily="34" charset="-122"/>
                <a:cs typeface="Poppins" panose="00000500000000000000" pitchFamily="2" charset="0"/>
              </a:rPr>
              <a:t>Admin Panel</a:t>
            </a:r>
            <a:endParaRPr lang="en-US" sz="6000" dirty="0">
              <a:latin typeface="Poppins" panose="00000500000000000000" pitchFamily="2" charset="0"/>
              <a:cs typeface="Poppins" panose="00000500000000000000" pitchFamily="2" charset="0"/>
            </a:endParaRPr>
          </a:p>
        </p:txBody>
      </p:sp>
      <p:sp>
        <p:nvSpPr>
          <p:cNvPr id="5" name="Text 1"/>
          <p:cNvSpPr/>
          <p:nvPr/>
        </p:nvSpPr>
        <p:spPr>
          <a:xfrm>
            <a:off x="793790" y="3569129"/>
            <a:ext cx="5727621" cy="1353503"/>
          </a:xfrm>
          <a:prstGeom prst="rect">
            <a:avLst/>
          </a:prstGeom>
          <a:noFill/>
          <a:ln/>
        </p:spPr>
        <p:txBody>
          <a:bodyPr wrap="square" lIns="0" tIns="0" rIns="0" bIns="0" rtlCol="0" anchor="t"/>
          <a:lstStyle/>
          <a:p>
            <a:pPr algn="l">
              <a:lnSpc>
                <a:spcPts val="2850"/>
              </a:lnSpc>
              <a:buSzPct val="100000"/>
            </a:pPr>
            <a:endParaRPr lang="en-US" sz="1750" b="1" dirty="0">
              <a:solidFill>
                <a:srgbClr val="E0D6DE"/>
              </a:solidFill>
              <a:latin typeface="Noto Sans TC" pitchFamily="34" charset="0"/>
              <a:ea typeface="Noto Sans TC" pitchFamily="34" charset="-122"/>
              <a:cs typeface="Poppins" panose="00000500000000000000" pitchFamily="2" charset="0"/>
            </a:endParaRPr>
          </a:p>
        </p:txBody>
      </p:sp>
      <p:sp>
        <p:nvSpPr>
          <p:cNvPr id="6" name="Text 2"/>
          <p:cNvSpPr/>
          <p:nvPr/>
        </p:nvSpPr>
        <p:spPr>
          <a:xfrm>
            <a:off x="793790" y="4515684"/>
            <a:ext cx="5727621"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7" name="Text 3"/>
          <p:cNvSpPr/>
          <p:nvPr/>
        </p:nvSpPr>
        <p:spPr>
          <a:xfrm>
            <a:off x="793789" y="5468303"/>
            <a:ext cx="5727621" cy="1088708"/>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9" name="Rectangle 1">
            <a:extLst>
              <a:ext uri="{FF2B5EF4-FFF2-40B4-BE49-F238E27FC236}">
                <a16:creationId xmlns:a16="http://schemas.microsoft.com/office/drawing/2014/main" id="{DAB4637A-7584-4086-2C2B-710EE2B37130}"/>
              </a:ext>
            </a:extLst>
          </p:cNvPr>
          <p:cNvSpPr>
            <a:spLocks noChangeArrowheads="1"/>
          </p:cNvSpPr>
          <p:nvPr/>
        </p:nvSpPr>
        <p:spPr bwMode="auto">
          <a:xfrm>
            <a:off x="551984" y="2190203"/>
            <a:ext cx="621123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b="1" dirty="0" smtClean="0">
                <a:solidFill>
                  <a:schemeClr val="bg1"/>
                </a:solidFill>
                <a:latin typeface="Poppins" panose="00000500000000000000" pitchFamily="2" charset="0"/>
                <a:cs typeface="Poppins" panose="00000500000000000000" pitchFamily="2" charset="0"/>
              </a:rPr>
              <a:t>View User List</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Display all users with delete action beside each entry.</a:t>
            </a:r>
            <a:endParaRPr lang="en-US" altLang="en-US" dirty="0">
              <a:solidFill>
                <a:schemeClr val="bg1"/>
              </a:solidFill>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lvl="0" eaLnBrk="0" fontAlgn="base" hangingPunct="0">
              <a:spcBef>
                <a:spcPct val="0"/>
              </a:spcBef>
              <a:spcAft>
                <a:spcPct val="0"/>
              </a:spcAft>
              <a:buFontTx/>
              <a:buChar char="•"/>
            </a:pPr>
            <a:r>
              <a:rPr lang="en-US" b="1" dirty="0" smtClean="0">
                <a:solidFill>
                  <a:schemeClr val="bg1"/>
                </a:solidFill>
                <a:latin typeface="Poppins" panose="00000500000000000000" pitchFamily="2" charset="0"/>
                <a:cs typeface="Poppins" panose="00000500000000000000" pitchFamily="2" charset="0"/>
              </a:rPr>
              <a:t>Permanent Removal from Database</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Completely delete user data from MongoDB</a:t>
            </a:r>
            <a:endParaRPr lang="en-US" altLang="en-US" dirty="0">
              <a:solidFill>
                <a:schemeClr val="bg1"/>
              </a:solidFill>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r>
              <a:rPr lang="en-US" b="1" dirty="0" smtClean="0">
                <a:solidFill>
                  <a:schemeClr val="bg1"/>
                </a:solidFill>
                <a:latin typeface="Poppins" panose="00000500000000000000" pitchFamily="2" charset="0"/>
                <a:cs typeface="Poppins" panose="00000500000000000000" pitchFamily="2" charset="0"/>
              </a:rPr>
              <a:t>Send Email &amp; Notification</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Quickly message users via email and real-time in-app alerts.</a:t>
            </a:r>
          </a:p>
          <a:p>
            <a:endParaRPr lang="en-US" dirty="0" smtClean="0">
              <a:solidFill>
                <a:schemeClr val="bg1"/>
              </a:solidFill>
              <a:latin typeface="Poppins" panose="00000500000000000000" pitchFamily="2" charset="0"/>
              <a:cs typeface="Poppins" panose="00000500000000000000" pitchFamily="2" charset="0"/>
            </a:endParaRPr>
          </a:p>
          <a:p>
            <a:r>
              <a:rPr lang="en-US" b="1" dirty="0" smtClean="0">
                <a:solidFill>
                  <a:schemeClr val="bg1"/>
                </a:solidFill>
                <a:latin typeface="Poppins" panose="00000500000000000000" pitchFamily="2" charset="0"/>
                <a:cs typeface="Poppins" panose="00000500000000000000" pitchFamily="2" charset="0"/>
              </a:rPr>
              <a:t>Show Online Status</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Indicates which users are currently online in real time.</a:t>
            </a:r>
          </a:p>
          <a:p>
            <a:endParaRPr lang="en-US" dirty="0" smtClean="0">
              <a:solidFill>
                <a:schemeClr val="bg1"/>
              </a:solidFill>
              <a:latin typeface="Poppins" panose="00000500000000000000" pitchFamily="2" charset="0"/>
              <a:cs typeface="Poppins" panose="00000500000000000000" pitchFamily="2" charset="0"/>
            </a:endParaRPr>
          </a:p>
          <a:p>
            <a:r>
              <a:rPr lang="en-US" b="1" dirty="0" smtClean="0">
                <a:solidFill>
                  <a:schemeClr val="bg1"/>
                </a:solidFill>
                <a:latin typeface="Poppins" panose="00000500000000000000" pitchFamily="2" charset="0"/>
                <a:cs typeface="Poppins" panose="00000500000000000000" pitchFamily="2" charset="0"/>
              </a:rPr>
              <a:t>Last Login Timestamp</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Display when each user last accessed the platform.</a:t>
            </a:r>
            <a:endParaRPr lang="en-US"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3752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910596"/>
            <a:ext cx="5609749"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Email System</a:t>
            </a:r>
            <a:endParaRPr lang="en-US" sz="4400" dirty="0"/>
          </a:p>
        </p:txBody>
      </p:sp>
      <p:sp>
        <p:nvSpPr>
          <p:cNvPr id="4" name="Shape 1"/>
          <p:cNvSpPr/>
          <p:nvPr/>
        </p:nvSpPr>
        <p:spPr>
          <a:xfrm>
            <a:off x="4556760" y="2982039"/>
            <a:ext cx="30480" cy="3336846"/>
          </a:xfrm>
          <a:prstGeom prst="roundRect">
            <a:avLst>
              <a:gd name="adj" fmla="val 121472"/>
            </a:avLst>
          </a:prstGeom>
          <a:solidFill>
            <a:srgbClr val="494A4B"/>
          </a:solidFill>
          <a:ln/>
        </p:spPr>
      </p:sp>
      <p:sp>
        <p:nvSpPr>
          <p:cNvPr id="5" name="Shape 2"/>
          <p:cNvSpPr/>
          <p:nvPr/>
        </p:nvSpPr>
        <p:spPr>
          <a:xfrm>
            <a:off x="3584377" y="3522107"/>
            <a:ext cx="740450" cy="30480"/>
          </a:xfrm>
          <a:prstGeom prst="roundRect">
            <a:avLst>
              <a:gd name="adj" fmla="val 121472"/>
            </a:avLst>
          </a:prstGeom>
          <a:solidFill>
            <a:srgbClr val="494A4B"/>
          </a:solidFill>
          <a:ln/>
        </p:spPr>
      </p:sp>
      <p:sp>
        <p:nvSpPr>
          <p:cNvPr id="6" name="Shape 3"/>
          <p:cNvSpPr/>
          <p:nvPr/>
        </p:nvSpPr>
        <p:spPr>
          <a:xfrm>
            <a:off x="4294346" y="3259693"/>
            <a:ext cx="555308" cy="555308"/>
          </a:xfrm>
          <a:prstGeom prst="roundRect">
            <a:avLst>
              <a:gd name="adj" fmla="val 6667"/>
            </a:avLst>
          </a:prstGeom>
          <a:solidFill>
            <a:srgbClr val="303132"/>
          </a:solidFill>
          <a:ln/>
        </p:spPr>
      </p:sp>
      <p:sp>
        <p:nvSpPr>
          <p:cNvPr id="7" name="Text 4"/>
          <p:cNvSpPr/>
          <p:nvPr/>
        </p:nvSpPr>
        <p:spPr>
          <a:xfrm>
            <a:off x="4403765" y="3327023"/>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1</a:t>
            </a:r>
            <a:endParaRPr lang="en-US" sz="2650" dirty="0"/>
          </a:p>
        </p:txBody>
      </p:sp>
      <p:sp>
        <p:nvSpPr>
          <p:cNvPr id="8" name="Text 5"/>
          <p:cNvSpPr/>
          <p:nvPr/>
        </p:nvSpPr>
        <p:spPr>
          <a:xfrm>
            <a:off x="863798" y="3228856"/>
            <a:ext cx="2474119" cy="350639"/>
          </a:xfrm>
          <a:prstGeom prst="rect">
            <a:avLst/>
          </a:prstGeom>
          <a:noFill/>
          <a:ln/>
        </p:spPr>
        <p:txBody>
          <a:bodyPr wrap="none" lIns="0" tIns="0" rIns="0" bIns="0" rtlCol="0" anchor="t"/>
          <a:lstStyle/>
          <a:p>
            <a:pPr marL="0" indent="0" algn="r">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Email System</a:t>
            </a:r>
            <a:endParaRPr lang="en-US" sz="2200" dirty="0"/>
          </a:p>
        </p:txBody>
      </p:sp>
      <p:sp>
        <p:nvSpPr>
          <p:cNvPr id="9" name="Text 6"/>
          <p:cNvSpPr/>
          <p:nvPr/>
        </p:nvSpPr>
        <p:spPr>
          <a:xfrm>
            <a:off x="863798" y="3727490"/>
            <a:ext cx="2474119" cy="1110496"/>
          </a:xfrm>
          <a:prstGeom prst="rect">
            <a:avLst/>
          </a:prstGeom>
          <a:noFill/>
          <a:ln/>
        </p:spPr>
        <p:txBody>
          <a:bodyPr wrap="square" lIns="0" tIns="0" rIns="0" bIns="0" rtlCol="0" anchor="t"/>
          <a:lstStyle/>
          <a:p>
            <a:pPr marL="0" indent="0" algn="r">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Implement a mailing system. Admins can send mail to all users.</a:t>
            </a:r>
            <a:endParaRPr lang="en-US" sz="1900" dirty="0"/>
          </a:p>
        </p:txBody>
      </p:sp>
      <p:sp>
        <p:nvSpPr>
          <p:cNvPr id="10" name="Shape 7"/>
          <p:cNvSpPr/>
          <p:nvPr/>
        </p:nvSpPr>
        <p:spPr>
          <a:xfrm>
            <a:off x="4819174" y="4756190"/>
            <a:ext cx="740450" cy="30480"/>
          </a:xfrm>
          <a:prstGeom prst="roundRect">
            <a:avLst>
              <a:gd name="adj" fmla="val 121472"/>
            </a:avLst>
          </a:prstGeom>
          <a:solidFill>
            <a:srgbClr val="494A4B"/>
          </a:solidFill>
          <a:ln/>
        </p:spPr>
      </p:sp>
      <p:sp>
        <p:nvSpPr>
          <p:cNvPr id="11" name="Shape 8"/>
          <p:cNvSpPr/>
          <p:nvPr/>
        </p:nvSpPr>
        <p:spPr>
          <a:xfrm>
            <a:off x="4294346" y="4493776"/>
            <a:ext cx="555308" cy="555308"/>
          </a:xfrm>
          <a:prstGeom prst="roundRect">
            <a:avLst>
              <a:gd name="adj" fmla="val 6667"/>
            </a:avLst>
          </a:prstGeom>
          <a:solidFill>
            <a:srgbClr val="303132"/>
          </a:solidFill>
          <a:ln/>
        </p:spPr>
      </p:sp>
      <p:sp>
        <p:nvSpPr>
          <p:cNvPr id="12" name="Text 9"/>
          <p:cNvSpPr/>
          <p:nvPr/>
        </p:nvSpPr>
        <p:spPr>
          <a:xfrm>
            <a:off x="4403765" y="4561106"/>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2</a:t>
            </a:r>
            <a:endParaRPr lang="en-US" sz="2650" dirty="0"/>
          </a:p>
        </p:txBody>
      </p:sp>
      <p:sp>
        <p:nvSpPr>
          <p:cNvPr id="13" name="Text 10"/>
          <p:cNvSpPr/>
          <p:nvPr/>
        </p:nvSpPr>
        <p:spPr>
          <a:xfrm>
            <a:off x="5806083" y="4462939"/>
            <a:ext cx="2474119"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Notifications</a:t>
            </a:r>
            <a:endParaRPr lang="en-US" sz="2200" dirty="0"/>
          </a:p>
        </p:txBody>
      </p:sp>
      <p:sp>
        <p:nvSpPr>
          <p:cNvPr id="14" name="Text 11"/>
          <p:cNvSpPr/>
          <p:nvPr/>
        </p:nvSpPr>
        <p:spPr>
          <a:xfrm>
            <a:off x="5806083" y="4961573"/>
            <a:ext cx="2474119"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Develop a notification system. Keep users informed and engaged.</a:t>
            </a:r>
            <a:endParaRPr lang="en-US" sz="19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057400"/>
            <a:ext cx="5486400" cy="4114800"/>
          </a:xfrm>
          <a:prstGeom prst="rect">
            <a:avLst/>
          </a:prstGeom>
        </p:spPr>
      </p:pic>
      <p:sp>
        <p:nvSpPr>
          <p:cNvPr id="3" name="Text 0"/>
          <p:cNvSpPr/>
          <p:nvPr/>
        </p:nvSpPr>
        <p:spPr>
          <a:xfrm>
            <a:off x="793790" y="868561"/>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Results &amp; Findings</a:t>
            </a:r>
            <a:endParaRPr lang="en-US" sz="4450" dirty="0"/>
          </a:p>
        </p:txBody>
      </p:sp>
      <p:pic>
        <p:nvPicPr>
          <p:cNvPr id="4" name="Image 1" descr="preencoded.png"/>
          <p:cNvPicPr>
            <a:picLocks noChangeAspect="1"/>
          </p:cNvPicPr>
          <p:nvPr/>
        </p:nvPicPr>
        <p:blipFill>
          <a:blip r:embed="rId4">
            <a:duotone>
              <a:prstClr val="black"/>
              <a:schemeClr val="tx1">
                <a:lumMod val="95000"/>
                <a:lumOff val="5000"/>
                <a:tint val="45000"/>
                <a:satMod val="400000"/>
              </a:schemeClr>
            </a:duotone>
          </a:blip>
          <a:stretch>
            <a:fillRect/>
          </a:stretch>
        </p:blipFill>
        <p:spPr>
          <a:xfrm>
            <a:off x="793790" y="1917502"/>
            <a:ext cx="1134070" cy="1360884"/>
          </a:xfrm>
          <a:prstGeom prst="rect">
            <a:avLst/>
          </a:prstGeom>
        </p:spPr>
      </p:pic>
      <p:sp>
        <p:nvSpPr>
          <p:cNvPr id="5" name="Text 1"/>
          <p:cNvSpPr/>
          <p:nvPr/>
        </p:nvSpPr>
        <p:spPr>
          <a:xfrm>
            <a:off x="2268022" y="2144316"/>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Functional Web App</a:t>
            </a:r>
            <a:endParaRPr lang="en-US" sz="2200" dirty="0"/>
          </a:p>
        </p:txBody>
      </p:sp>
      <p:sp>
        <p:nvSpPr>
          <p:cNvPr id="6" name="Text 2"/>
          <p:cNvSpPr/>
          <p:nvPr/>
        </p:nvSpPr>
        <p:spPr>
          <a:xfrm>
            <a:off x="2268022" y="2634734"/>
            <a:ext cx="6082189" cy="362903"/>
          </a:xfrm>
          <a:prstGeom prst="rect">
            <a:avLst/>
          </a:prstGeom>
          <a:noFill/>
        </p:spPr>
        <p:txBody>
          <a:bodyPr wrap="non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Fully functional MERN-based web app.</a:t>
            </a:r>
            <a:endParaRPr lang="en-US" sz="1750" dirty="0"/>
          </a:p>
        </p:txBody>
      </p:sp>
      <p:pic>
        <p:nvPicPr>
          <p:cNvPr id="7" name="Image 2" descr="preencoded.png"/>
          <p:cNvPicPr>
            <a:picLocks noChangeAspect="1"/>
          </p:cNvPicPr>
          <p:nvPr/>
        </p:nvPicPr>
        <p:blipFill>
          <a:blip r:embed="rId5">
            <a:duotone>
              <a:prstClr val="black"/>
              <a:schemeClr val="tx1">
                <a:lumMod val="95000"/>
                <a:lumOff val="5000"/>
                <a:tint val="45000"/>
                <a:satMod val="400000"/>
              </a:schemeClr>
            </a:duotone>
          </a:blip>
          <a:stretch>
            <a:fillRect/>
          </a:stretch>
        </p:blipFill>
        <p:spPr>
          <a:xfrm>
            <a:off x="793790" y="3278386"/>
            <a:ext cx="1134070" cy="1360884"/>
          </a:xfrm>
          <a:prstGeom prst="rect">
            <a:avLst/>
          </a:prstGeom>
        </p:spPr>
      </p:pic>
      <p:sp>
        <p:nvSpPr>
          <p:cNvPr id="8" name="Text 3"/>
          <p:cNvSpPr/>
          <p:nvPr/>
        </p:nvSpPr>
        <p:spPr>
          <a:xfrm>
            <a:off x="2268022" y="350520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Responsive UI</a:t>
            </a:r>
            <a:endParaRPr lang="en-US" sz="2200" dirty="0"/>
          </a:p>
        </p:txBody>
      </p:sp>
      <p:sp>
        <p:nvSpPr>
          <p:cNvPr id="9" name="Text 4"/>
          <p:cNvSpPr/>
          <p:nvPr/>
        </p:nvSpPr>
        <p:spPr>
          <a:xfrm>
            <a:off x="2268022" y="3995618"/>
            <a:ext cx="6082189" cy="362903"/>
          </a:xfrm>
          <a:prstGeom prst="rect">
            <a:avLst/>
          </a:prstGeom>
          <a:noFill/>
        </p:spPr>
        <p:txBody>
          <a:bodyPr wrap="non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Responsive UI tested across devices.</a:t>
            </a:r>
            <a:endParaRPr lang="en-US" sz="1750" dirty="0"/>
          </a:p>
        </p:txBody>
      </p:sp>
      <p:pic>
        <p:nvPicPr>
          <p:cNvPr id="10" name="Image 3" descr="preencoded.png"/>
          <p:cNvPicPr>
            <a:picLocks noChangeAspect="1"/>
          </p:cNvPicPr>
          <p:nvPr/>
        </p:nvPicPr>
        <p:blipFill>
          <a:blip r:embed="rId6">
            <a:duotone>
              <a:prstClr val="black"/>
              <a:schemeClr val="tx1">
                <a:lumMod val="95000"/>
                <a:lumOff val="5000"/>
                <a:tint val="45000"/>
                <a:satMod val="400000"/>
              </a:schemeClr>
            </a:duotone>
          </a:blip>
          <a:stretch>
            <a:fillRect/>
          </a:stretch>
        </p:blipFill>
        <p:spPr>
          <a:xfrm>
            <a:off x="793790" y="4639270"/>
            <a:ext cx="1134070" cy="1360884"/>
          </a:xfrm>
          <a:prstGeom prst="rect">
            <a:avLst/>
          </a:prstGeom>
        </p:spPr>
      </p:pic>
      <p:sp>
        <p:nvSpPr>
          <p:cNvPr id="11" name="Text 5"/>
          <p:cNvSpPr/>
          <p:nvPr/>
        </p:nvSpPr>
        <p:spPr>
          <a:xfrm>
            <a:off x="2268022" y="486608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Secure Access</a:t>
            </a:r>
            <a:endParaRPr lang="en-US" sz="2200" dirty="0"/>
          </a:p>
        </p:txBody>
      </p:sp>
      <p:sp>
        <p:nvSpPr>
          <p:cNvPr id="12" name="Text 6"/>
          <p:cNvSpPr/>
          <p:nvPr/>
        </p:nvSpPr>
        <p:spPr>
          <a:xfrm>
            <a:off x="2268022" y="5356503"/>
            <a:ext cx="6082189" cy="362903"/>
          </a:xfrm>
          <a:prstGeom prst="rect">
            <a:avLst/>
          </a:prstGeom>
          <a:noFill/>
        </p:spPr>
        <p:txBody>
          <a:bodyPr wrap="non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Secure login/signup &amp; role-based access control.</a:t>
            </a:r>
            <a:endParaRPr lang="en-US" sz="1750" dirty="0"/>
          </a:p>
        </p:txBody>
      </p:sp>
      <p:pic>
        <p:nvPicPr>
          <p:cNvPr id="13" name="Image 4" descr="preencoded.png"/>
          <p:cNvPicPr>
            <a:picLocks noChangeAspect="1"/>
          </p:cNvPicPr>
          <p:nvPr/>
        </p:nvPicPr>
        <p:blipFill>
          <a:blip r:embed="rId7">
            <a:duotone>
              <a:prstClr val="black"/>
              <a:schemeClr val="tx1">
                <a:lumMod val="95000"/>
                <a:lumOff val="5000"/>
                <a:tint val="45000"/>
                <a:satMod val="400000"/>
              </a:schemeClr>
            </a:duotone>
          </a:blip>
          <a:stretch>
            <a:fillRect/>
          </a:stretch>
        </p:blipFill>
        <p:spPr>
          <a:xfrm>
            <a:off x="793790" y="6000155"/>
            <a:ext cx="1134070" cy="1360884"/>
          </a:xfrm>
          <a:prstGeom prst="rect">
            <a:avLst/>
          </a:prstGeom>
        </p:spPr>
      </p:pic>
      <p:sp>
        <p:nvSpPr>
          <p:cNvPr id="14" name="Text 7"/>
          <p:cNvSpPr/>
          <p:nvPr/>
        </p:nvSpPr>
        <p:spPr>
          <a:xfrm>
            <a:off x="2268022" y="6226969"/>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Project Display</a:t>
            </a:r>
            <a:endParaRPr lang="en-US" sz="2200" dirty="0"/>
          </a:p>
        </p:txBody>
      </p:sp>
      <p:sp>
        <p:nvSpPr>
          <p:cNvPr id="15" name="Text 8"/>
          <p:cNvSpPr/>
          <p:nvPr/>
        </p:nvSpPr>
        <p:spPr>
          <a:xfrm>
            <a:off x="2268022" y="6717387"/>
            <a:ext cx="6082189" cy="362903"/>
          </a:xfrm>
          <a:prstGeom prst="rect">
            <a:avLst/>
          </a:prstGeom>
          <a:noFill/>
        </p:spPr>
        <p:txBody>
          <a:bodyPr wrap="non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Project upload and display working.</a:t>
            </a:r>
            <a:endParaRPr lang="en-US" sz="1750" dirty="0"/>
          </a:p>
        </p:txBody>
      </p:sp>
      <p:sp>
        <p:nvSpPr>
          <p:cNvPr id="16" name="Rectangle 15"/>
          <p:cNvSpPr/>
          <p:nvPr/>
        </p:nvSpPr>
        <p:spPr>
          <a:xfrm>
            <a:off x="12801600" y="7649737"/>
            <a:ext cx="1828800" cy="579863"/>
          </a:xfrm>
          <a:prstGeom prst="rect">
            <a:avLst/>
          </a:prstGeom>
          <a:solidFill>
            <a:srgbClr val="11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742E8E92-0452-6ECC-1DA9-D00C950EC4FF}"/>
              </a:ext>
            </a:extLst>
          </p:cNvPr>
          <p:cNvPicPr>
            <a:picLocks noChangeAspect="1"/>
          </p:cNvPicPr>
          <p:nvPr/>
        </p:nvPicPr>
        <p:blipFill>
          <a:blip r:embed="rId8"/>
          <a:stretch>
            <a:fillRect/>
          </a:stretch>
        </p:blipFill>
        <p:spPr>
          <a:xfrm>
            <a:off x="7729537" y="0"/>
            <a:ext cx="6900863" cy="8229600"/>
          </a:xfrm>
          <a:prstGeom prst="rect">
            <a:avLst/>
          </a:prstGeom>
        </p:spPr>
      </p:pic>
    </p:spTree>
    <p:extLst>
      <p:ext uri="{BB962C8B-B14F-4D97-AF65-F5344CB8AC3E}">
        <p14:creationId xmlns:p14="http://schemas.microsoft.com/office/powerpoint/2010/main" val="1373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17834"/>
            <a:ext cx="6830854" cy="708779"/>
          </a:xfrm>
          <a:prstGeom prst="rect">
            <a:avLst/>
          </a:prstGeom>
          <a:noFill/>
        </p:spPr>
        <p:txBody>
          <a:bodyPr wrap="none" lIns="0" tIns="0" rIns="0" bIns="0" rtlCol="0" anchor="t"/>
          <a:lstStyle/>
          <a:p>
            <a:pPr marL="0" indent="0" algn="l">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 Future Scope</a:t>
            </a:r>
            <a:endParaRPr lang="en-US" sz="4450" dirty="0"/>
          </a:p>
        </p:txBody>
      </p:sp>
      <p:sp>
        <p:nvSpPr>
          <p:cNvPr id="3" name="Shape 1"/>
          <p:cNvSpPr/>
          <p:nvPr/>
        </p:nvSpPr>
        <p:spPr>
          <a:xfrm>
            <a:off x="793790" y="2880241"/>
            <a:ext cx="2173724" cy="807958"/>
          </a:xfrm>
          <a:prstGeom prst="roundRect">
            <a:avLst>
              <a:gd name="adj" fmla="val 11791"/>
            </a:avLst>
          </a:prstGeom>
          <a:solidFill>
            <a:schemeClr val="tx1"/>
          </a:solidFill>
          <a:ln w="7620">
            <a:solidFill>
              <a:schemeClr val="tx1"/>
            </a:solidFill>
            <a:prstDash val="solid"/>
          </a:ln>
        </p:spPr>
      </p:sp>
      <p:sp>
        <p:nvSpPr>
          <p:cNvPr id="4" name="Text 2"/>
          <p:cNvSpPr/>
          <p:nvPr/>
        </p:nvSpPr>
        <p:spPr>
          <a:xfrm>
            <a:off x="1721167" y="3084909"/>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1</a:t>
            </a:r>
            <a:endParaRPr lang="en-US" sz="2500" dirty="0"/>
          </a:p>
        </p:txBody>
      </p:sp>
      <p:sp>
        <p:nvSpPr>
          <p:cNvPr id="5" name="Text 3"/>
          <p:cNvSpPr/>
          <p:nvPr/>
        </p:nvSpPr>
        <p:spPr>
          <a:xfrm>
            <a:off x="3194328" y="3107055"/>
            <a:ext cx="2895600" cy="354330"/>
          </a:xfrm>
          <a:prstGeom prst="rect">
            <a:avLst/>
          </a:prstGeom>
          <a:noFill/>
        </p:spPr>
        <p:txBody>
          <a:bodyPr wrap="none" lIns="0" tIns="0" rIns="0" bIns="0" rtlCol="0" anchor="t"/>
          <a:lstStyle/>
          <a:p>
            <a:pPr marL="0" indent="0" algn="l">
              <a:lnSpc>
                <a:spcPts val="2750"/>
              </a:lnSpc>
              <a:buNone/>
            </a:pPr>
            <a:r>
              <a:rPr lang="en-US" sz="2200" dirty="0" smtClean="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Comment </a:t>
            </a: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System</a:t>
            </a:r>
            <a:endParaRPr lang="en-US" sz="2200" dirty="0"/>
          </a:p>
        </p:txBody>
      </p:sp>
      <p:sp>
        <p:nvSpPr>
          <p:cNvPr id="6" name="Shape 4"/>
          <p:cNvSpPr/>
          <p:nvPr/>
        </p:nvSpPr>
        <p:spPr>
          <a:xfrm>
            <a:off x="3080861" y="3672959"/>
            <a:ext cx="10642402" cy="15240"/>
          </a:xfrm>
          <a:prstGeom prst="roundRect">
            <a:avLst>
              <a:gd name="adj" fmla="val 625116"/>
            </a:avLst>
          </a:prstGeom>
          <a:solidFill>
            <a:schemeClr val="bg1">
              <a:lumMod val="50000"/>
            </a:schemeClr>
          </a:solidFill>
          <a:ln>
            <a:noFill/>
          </a:ln>
        </p:spPr>
      </p:sp>
      <p:sp>
        <p:nvSpPr>
          <p:cNvPr id="7" name="Shape 5"/>
          <p:cNvSpPr/>
          <p:nvPr/>
        </p:nvSpPr>
        <p:spPr>
          <a:xfrm>
            <a:off x="793790" y="3801547"/>
            <a:ext cx="4347567" cy="807958"/>
          </a:xfrm>
          <a:prstGeom prst="roundRect">
            <a:avLst>
              <a:gd name="adj" fmla="val 11791"/>
            </a:avLst>
          </a:prstGeom>
          <a:solidFill>
            <a:schemeClr val="tx1"/>
          </a:solidFill>
          <a:ln w="7620">
            <a:solidFill>
              <a:schemeClr val="tx1"/>
            </a:solidFill>
            <a:prstDash val="solid"/>
          </a:ln>
        </p:spPr>
      </p:sp>
      <p:sp>
        <p:nvSpPr>
          <p:cNvPr id="8" name="Text 6"/>
          <p:cNvSpPr/>
          <p:nvPr/>
        </p:nvSpPr>
        <p:spPr>
          <a:xfrm>
            <a:off x="2808089" y="4006215"/>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2</a:t>
            </a:r>
            <a:endParaRPr lang="en-US" sz="2500" dirty="0"/>
          </a:p>
        </p:txBody>
      </p:sp>
      <p:sp>
        <p:nvSpPr>
          <p:cNvPr id="9" name="Text 7"/>
          <p:cNvSpPr/>
          <p:nvPr/>
        </p:nvSpPr>
        <p:spPr>
          <a:xfrm>
            <a:off x="5368171" y="4028361"/>
            <a:ext cx="184844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Search &amp; Filter</a:t>
            </a:r>
            <a:endParaRPr lang="en-US" sz="2200" dirty="0"/>
          </a:p>
        </p:txBody>
      </p:sp>
      <p:sp>
        <p:nvSpPr>
          <p:cNvPr id="10" name="Shape 8"/>
          <p:cNvSpPr/>
          <p:nvPr/>
        </p:nvSpPr>
        <p:spPr>
          <a:xfrm>
            <a:off x="5254704" y="4594265"/>
            <a:ext cx="8468558" cy="15240"/>
          </a:xfrm>
          <a:prstGeom prst="roundRect">
            <a:avLst>
              <a:gd name="adj" fmla="val 625116"/>
            </a:avLst>
          </a:prstGeom>
          <a:solidFill>
            <a:schemeClr val="bg1">
              <a:lumMod val="50000"/>
            </a:schemeClr>
          </a:solidFill>
          <a:ln>
            <a:noFill/>
          </a:ln>
        </p:spPr>
      </p:sp>
      <p:sp>
        <p:nvSpPr>
          <p:cNvPr id="11" name="Shape 9"/>
          <p:cNvSpPr/>
          <p:nvPr/>
        </p:nvSpPr>
        <p:spPr>
          <a:xfrm>
            <a:off x="793790" y="4722852"/>
            <a:ext cx="6521410" cy="807958"/>
          </a:xfrm>
          <a:prstGeom prst="roundRect">
            <a:avLst>
              <a:gd name="adj" fmla="val 11791"/>
            </a:avLst>
          </a:prstGeom>
          <a:solidFill>
            <a:schemeClr val="tx1"/>
          </a:solidFill>
          <a:ln w="7620">
            <a:solidFill>
              <a:schemeClr val="tx1"/>
            </a:solidFill>
            <a:prstDash val="solid"/>
          </a:ln>
        </p:spPr>
      </p:sp>
      <p:sp>
        <p:nvSpPr>
          <p:cNvPr id="12" name="Text 10"/>
          <p:cNvSpPr/>
          <p:nvPr/>
        </p:nvSpPr>
        <p:spPr>
          <a:xfrm>
            <a:off x="3895011" y="4927521"/>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3</a:t>
            </a:r>
            <a:endParaRPr lang="en-US" sz="2500" dirty="0"/>
          </a:p>
        </p:txBody>
      </p:sp>
      <p:sp>
        <p:nvSpPr>
          <p:cNvPr id="13" name="Text 11"/>
          <p:cNvSpPr/>
          <p:nvPr/>
        </p:nvSpPr>
        <p:spPr>
          <a:xfrm>
            <a:off x="7542014" y="4949666"/>
            <a:ext cx="2322195"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Cloud Deployment</a:t>
            </a:r>
            <a:endParaRPr lang="en-US" sz="2200" dirty="0"/>
          </a:p>
        </p:txBody>
      </p:sp>
      <p:sp>
        <p:nvSpPr>
          <p:cNvPr id="14" name="Text 12"/>
          <p:cNvSpPr/>
          <p:nvPr/>
        </p:nvSpPr>
        <p:spPr>
          <a:xfrm>
            <a:off x="793790" y="5785961"/>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DesignDeck is a portfolio platform with a dynamic frontend. Future enhancements include cloud deployment and a search/filter system.</a:t>
            </a:r>
            <a:endParaRPr lang="en-US" sz="1750" dirty="0"/>
          </a:p>
        </p:txBody>
      </p:sp>
      <p:sp>
        <p:nvSpPr>
          <p:cNvPr id="16" name="Rectangles 15"/>
          <p:cNvSpPr/>
          <p:nvPr/>
        </p:nvSpPr>
        <p:spPr>
          <a:xfrm>
            <a:off x="12831445" y="7598410"/>
            <a:ext cx="1697990" cy="52324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25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3070027"/>
            <a:ext cx="5609749"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Thank You</a:t>
            </a:r>
            <a:endParaRPr lang="en-US" sz="4400" dirty="0"/>
          </a:p>
        </p:txBody>
      </p:sp>
      <p:sp>
        <p:nvSpPr>
          <p:cNvPr id="4" name="Text 1"/>
          <p:cNvSpPr/>
          <p:nvPr/>
        </p:nvSpPr>
        <p:spPr>
          <a:xfrm>
            <a:off x="6350198" y="4141470"/>
            <a:ext cx="7416403"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Thank you for your time and consideration.</a:t>
            </a:r>
            <a:endParaRPr lang="en-US" sz="1900" dirty="0"/>
          </a:p>
        </p:txBody>
      </p:sp>
      <p:sp>
        <p:nvSpPr>
          <p:cNvPr id="6" name="Rectangle 5"/>
          <p:cNvSpPr/>
          <p:nvPr/>
        </p:nvSpPr>
        <p:spPr>
          <a:xfrm>
            <a:off x="12801600" y="7649737"/>
            <a:ext cx="1828800" cy="579863"/>
          </a:xfrm>
          <a:prstGeom prst="rect">
            <a:avLst/>
          </a:prstGeom>
          <a:solidFill>
            <a:srgbClr val="11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915948"/>
            <a:ext cx="5609749"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Project Objectives</a:t>
            </a:r>
            <a:endParaRPr lang="en-US" sz="4400" dirty="0"/>
          </a:p>
        </p:txBody>
      </p:sp>
      <p:sp>
        <p:nvSpPr>
          <p:cNvPr id="4" name="Shape 1"/>
          <p:cNvSpPr/>
          <p:nvPr/>
        </p:nvSpPr>
        <p:spPr>
          <a:xfrm>
            <a:off x="6350198" y="2265045"/>
            <a:ext cx="555308" cy="555308"/>
          </a:xfrm>
          <a:prstGeom prst="roundRect">
            <a:avLst>
              <a:gd name="adj" fmla="val 6667"/>
            </a:avLst>
          </a:prstGeom>
          <a:solidFill>
            <a:srgbClr val="303132"/>
          </a:solidFill>
          <a:ln/>
        </p:spPr>
      </p:sp>
      <p:sp>
        <p:nvSpPr>
          <p:cNvPr id="5" name="Text 2"/>
          <p:cNvSpPr/>
          <p:nvPr/>
        </p:nvSpPr>
        <p:spPr>
          <a:xfrm>
            <a:off x="6459617" y="2332375"/>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1</a:t>
            </a:r>
            <a:endParaRPr lang="en-US" sz="2650" dirty="0"/>
          </a:p>
        </p:txBody>
      </p:sp>
      <p:sp>
        <p:nvSpPr>
          <p:cNvPr id="6" name="Text 3"/>
          <p:cNvSpPr/>
          <p:nvPr/>
        </p:nvSpPr>
        <p:spPr>
          <a:xfrm>
            <a:off x="7152323" y="2265045"/>
            <a:ext cx="4700468" cy="350639"/>
          </a:xfrm>
          <a:prstGeom prst="rect">
            <a:avLst/>
          </a:prstGeom>
          <a:noFill/>
          <a:ln/>
        </p:spPr>
        <p:txBody>
          <a:bodyPr wrap="none" lIns="0" tIns="0" rIns="0" bIns="0" rtlCol="0" anchor="t"/>
          <a:lstStyle/>
          <a:p>
            <a:pPr>
              <a:lnSpc>
                <a:spcPts val="2750"/>
              </a:lnSpc>
            </a:pPr>
            <a:r>
              <a:rPr lang="en-US" sz="2200" dirty="0" smtClean="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User-Friendly Platform</a:t>
            </a:r>
            <a:endParaRPr lang="en-US" sz="2200" dirty="0"/>
          </a:p>
        </p:txBody>
      </p:sp>
      <p:sp>
        <p:nvSpPr>
          <p:cNvPr id="7" name="Text 4"/>
          <p:cNvSpPr/>
          <p:nvPr/>
        </p:nvSpPr>
        <p:spPr>
          <a:xfrm>
            <a:off x="7152323" y="2763679"/>
            <a:ext cx="6614279" cy="370165"/>
          </a:xfrm>
          <a:prstGeom prst="rect">
            <a:avLst/>
          </a:prstGeom>
          <a:noFill/>
          <a:ln/>
        </p:spPr>
        <p:txBody>
          <a:bodyPr wrap="none" lIns="0" tIns="0" rIns="0" bIns="0" rtlCol="0" anchor="t"/>
          <a:lstStyle/>
          <a:p>
            <a:pPr>
              <a:lnSpc>
                <a:spcPts val="2850"/>
              </a:lnSpc>
            </a:pPr>
            <a:r>
              <a:rPr lang="en-US" sz="2000" dirty="0" smtClean="0">
                <a:solidFill>
                  <a:srgbClr val="CFD0D8"/>
                </a:solidFill>
                <a:latin typeface="Roboto" panose="02000000000000000000" pitchFamily="34" charset="0"/>
                <a:ea typeface="Roboto" panose="02000000000000000000" pitchFamily="34" charset="-122"/>
                <a:cs typeface="Roboto" panose="02000000000000000000" pitchFamily="34" charset="-120"/>
              </a:rPr>
              <a:t>Build an intuitive platform for showcasing portfolios.</a:t>
            </a:r>
            <a:endParaRPr lang="en-US" sz="2000" dirty="0"/>
          </a:p>
        </p:txBody>
      </p:sp>
      <p:sp>
        <p:nvSpPr>
          <p:cNvPr id="8" name="Shape 5"/>
          <p:cNvSpPr/>
          <p:nvPr/>
        </p:nvSpPr>
        <p:spPr>
          <a:xfrm>
            <a:off x="6350198" y="3658314"/>
            <a:ext cx="555308" cy="555308"/>
          </a:xfrm>
          <a:prstGeom prst="roundRect">
            <a:avLst>
              <a:gd name="adj" fmla="val 6667"/>
            </a:avLst>
          </a:prstGeom>
          <a:solidFill>
            <a:srgbClr val="303132"/>
          </a:solidFill>
          <a:ln/>
        </p:spPr>
      </p:sp>
      <p:sp>
        <p:nvSpPr>
          <p:cNvPr id="9" name="Text 6"/>
          <p:cNvSpPr/>
          <p:nvPr/>
        </p:nvSpPr>
        <p:spPr>
          <a:xfrm>
            <a:off x="6459617" y="3725644"/>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2</a:t>
            </a:r>
            <a:endParaRPr lang="en-US" sz="2650" dirty="0"/>
          </a:p>
        </p:txBody>
      </p:sp>
      <p:sp>
        <p:nvSpPr>
          <p:cNvPr id="10" name="Text 7"/>
          <p:cNvSpPr/>
          <p:nvPr/>
        </p:nvSpPr>
        <p:spPr>
          <a:xfrm>
            <a:off x="7152323" y="3658314"/>
            <a:ext cx="4768929" cy="350639"/>
          </a:xfrm>
          <a:prstGeom prst="rect">
            <a:avLst/>
          </a:prstGeom>
          <a:noFill/>
          <a:ln/>
        </p:spPr>
        <p:txBody>
          <a:bodyPr wrap="none" lIns="0" tIns="0" rIns="0" bIns="0" rtlCol="0" anchor="t"/>
          <a:lstStyle/>
          <a:p>
            <a:pPr>
              <a:lnSpc>
                <a:spcPts val="2750"/>
              </a:lnSpc>
            </a:pPr>
            <a:r>
              <a:rPr lang="en-US" sz="2200" dirty="0" smtClean="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Secure Authentication</a:t>
            </a:r>
            <a:endParaRPr lang="en-US" sz="2200" dirty="0"/>
          </a:p>
        </p:txBody>
      </p:sp>
      <p:sp>
        <p:nvSpPr>
          <p:cNvPr id="11" name="Text 8"/>
          <p:cNvSpPr/>
          <p:nvPr/>
        </p:nvSpPr>
        <p:spPr>
          <a:xfrm>
            <a:off x="7152323" y="4156948"/>
            <a:ext cx="6614279" cy="370165"/>
          </a:xfrm>
          <a:prstGeom prst="rect">
            <a:avLst/>
          </a:prstGeom>
          <a:noFill/>
          <a:ln/>
        </p:spPr>
        <p:txBody>
          <a:bodyPr wrap="none" lIns="0" tIns="0" rIns="0" bIns="0" rtlCol="0" anchor="t"/>
          <a:lstStyle/>
          <a:p>
            <a:pPr>
              <a:lnSpc>
                <a:spcPts val="2850"/>
              </a:lnSpc>
            </a:pPr>
            <a:r>
              <a:rPr lang="en-US" sz="2000" dirty="0" smtClean="0">
                <a:solidFill>
                  <a:srgbClr val="CFD0D8"/>
                </a:solidFill>
                <a:latin typeface="Roboto" panose="02000000000000000000" pitchFamily="34" charset="0"/>
                <a:ea typeface="Roboto" panose="02000000000000000000" pitchFamily="34" charset="-122"/>
                <a:cs typeface="Roboto" panose="02000000000000000000" pitchFamily="34" charset="-120"/>
              </a:rPr>
              <a:t>Implement secure authentication and user management.</a:t>
            </a:r>
            <a:endParaRPr lang="en-US" sz="2000" dirty="0"/>
          </a:p>
        </p:txBody>
      </p:sp>
      <p:sp>
        <p:nvSpPr>
          <p:cNvPr id="12" name="Shape 9"/>
          <p:cNvSpPr/>
          <p:nvPr/>
        </p:nvSpPr>
        <p:spPr>
          <a:xfrm>
            <a:off x="6350198" y="5051584"/>
            <a:ext cx="555308" cy="555308"/>
          </a:xfrm>
          <a:prstGeom prst="roundRect">
            <a:avLst>
              <a:gd name="adj" fmla="val 6667"/>
            </a:avLst>
          </a:prstGeom>
          <a:solidFill>
            <a:srgbClr val="303132"/>
          </a:solidFill>
          <a:ln/>
        </p:spPr>
      </p:sp>
      <p:sp>
        <p:nvSpPr>
          <p:cNvPr id="13" name="Text 10"/>
          <p:cNvSpPr/>
          <p:nvPr/>
        </p:nvSpPr>
        <p:spPr>
          <a:xfrm>
            <a:off x="6459617" y="5118914"/>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3</a:t>
            </a:r>
            <a:endParaRPr lang="en-US" sz="2650" dirty="0"/>
          </a:p>
        </p:txBody>
      </p:sp>
      <p:sp>
        <p:nvSpPr>
          <p:cNvPr id="14" name="Text 11"/>
          <p:cNvSpPr/>
          <p:nvPr/>
        </p:nvSpPr>
        <p:spPr>
          <a:xfrm>
            <a:off x="7152323" y="5051584"/>
            <a:ext cx="3829288" cy="350639"/>
          </a:xfrm>
          <a:prstGeom prst="rect">
            <a:avLst/>
          </a:prstGeom>
          <a:noFill/>
          <a:ln/>
        </p:spPr>
        <p:txBody>
          <a:bodyPr wrap="none" lIns="0" tIns="0" rIns="0" bIns="0" rtlCol="0" anchor="t"/>
          <a:lstStyle/>
          <a:p>
            <a:pPr>
              <a:lnSpc>
                <a:spcPts val="2750"/>
              </a:lnSpc>
            </a:pPr>
            <a:r>
              <a:rPr lang="en-US" sz="2200" dirty="0" smtClean="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Intuitive Admin Dashboard</a:t>
            </a:r>
            <a:endParaRPr lang="en-US" sz="2200" dirty="0"/>
          </a:p>
        </p:txBody>
      </p:sp>
      <p:sp>
        <p:nvSpPr>
          <p:cNvPr id="15" name="Text 12"/>
          <p:cNvSpPr/>
          <p:nvPr/>
        </p:nvSpPr>
        <p:spPr>
          <a:xfrm>
            <a:off x="7152323" y="5550218"/>
            <a:ext cx="6614279" cy="370165"/>
          </a:xfrm>
          <a:prstGeom prst="rect">
            <a:avLst/>
          </a:prstGeom>
          <a:noFill/>
          <a:ln/>
        </p:spPr>
        <p:txBody>
          <a:bodyPr wrap="none" lIns="0" tIns="0" rIns="0" bIns="0" rtlCol="0" anchor="t"/>
          <a:lstStyle/>
          <a:p>
            <a:pPr>
              <a:lnSpc>
                <a:spcPts val="2850"/>
              </a:lnSpc>
            </a:pPr>
            <a:r>
              <a:rPr lang="en-US" sz="2000" dirty="0" smtClean="0">
                <a:solidFill>
                  <a:srgbClr val="CFD0D8"/>
                </a:solidFill>
                <a:latin typeface="Roboto" panose="02000000000000000000" pitchFamily="34" charset="0"/>
                <a:ea typeface="Roboto" panose="02000000000000000000" pitchFamily="34" charset="-122"/>
                <a:cs typeface="Roboto" panose="02000000000000000000" pitchFamily="34" charset="-120"/>
              </a:rPr>
              <a:t>Develop an admin dashboard for backend management.</a:t>
            </a:r>
            <a:endParaRPr lang="en-US" sz="2000" dirty="0"/>
          </a:p>
        </p:txBody>
      </p:sp>
      <p:sp>
        <p:nvSpPr>
          <p:cNvPr id="16" name="Shape 13"/>
          <p:cNvSpPr/>
          <p:nvPr/>
        </p:nvSpPr>
        <p:spPr>
          <a:xfrm>
            <a:off x="6350198" y="6444853"/>
            <a:ext cx="555308" cy="555308"/>
          </a:xfrm>
          <a:prstGeom prst="roundRect">
            <a:avLst>
              <a:gd name="adj" fmla="val 6667"/>
            </a:avLst>
          </a:prstGeom>
          <a:solidFill>
            <a:srgbClr val="303132"/>
          </a:solidFill>
          <a:ln/>
        </p:spPr>
      </p:sp>
      <p:sp>
        <p:nvSpPr>
          <p:cNvPr id="17" name="Text 14"/>
          <p:cNvSpPr/>
          <p:nvPr/>
        </p:nvSpPr>
        <p:spPr>
          <a:xfrm>
            <a:off x="6459617" y="6512183"/>
            <a:ext cx="336471" cy="420648"/>
          </a:xfrm>
          <a:prstGeom prst="rect">
            <a:avLst/>
          </a:prstGeom>
          <a:noFill/>
          <a:ln/>
        </p:spPr>
        <p:txBody>
          <a:bodyPr wrap="none" lIns="0" tIns="0" rIns="0" bIns="0" rtlCol="0" anchor="t"/>
          <a:lstStyle/>
          <a:p>
            <a:pPr marL="0" indent="0" algn="ctr">
              <a:lnSpc>
                <a:spcPts val="2650"/>
              </a:lnSpc>
              <a:buNone/>
            </a:pPr>
            <a:r>
              <a:rPr lang="en-US" sz="2650" b="1" kern="0" spc="-27" dirty="0">
                <a:solidFill>
                  <a:srgbClr val="E2E6E9"/>
                </a:solidFill>
                <a:latin typeface="Montserrat Bold" pitchFamily="34" charset="0"/>
                <a:ea typeface="Montserrat Bold" pitchFamily="34" charset="-122"/>
                <a:cs typeface="Montserrat Bold" pitchFamily="34" charset="-120"/>
              </a:rPr>
              <a:t>4</a:t>
            </a:r>
            <a:endParaRPr lang="en-US" sz="2650" dirty="0"/>
          </a:p>
        </p:txBody>
      </p:sp>
      <p:sp>
        <p:nvSpPr>
          <p:cNvPr id="18" name="Text 15"/>
          <p:cNvSpPr/>
          <p:nvPr/>
        </p:nvSpPr>
        <p:spPr>
          <a:xfrm>
            <a:off x="7152323" y="6444853"/>
            <a:ext cx="3352681"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Easy Project Uploading</a:t>
            </a:r>
            <a:endParaRPr lang="en-US" sz="2200" dirty="0"/>
          </a:p>
        </p:txBody>
      </p:sp>
      <p:sp>
        <p:nvSpPr>
          <p:cNvPr id="19" name="Text 16"/>
          <p:cNvSpPr/>
          <p:nvPr/>
        </p:nvSpPr>
        <p:spPr>
          <a:xfrm>
            <a:off x="7152323" y="6943487"/>
            <a:ext cx="6614279" cy="370165"/>
          </a:xfrm>
          <a:prstGeom prst="rect">
            <a:avLst/>
          </a:prstGeom>
          <a:noFill/>
          <a:ln/>
        </p:spPr>
        <p:txBody>
          <a:bodyPr wrap="non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Enable simple project uploading and profile customization.</a:t>
            </a:r>
            <a:endParaRPr lang="en-US" sz="1900" dirty="0"/>
          </a:p>
        </p:txBody>
      </p:sp>
      <p:sp>
        <p:nvSpPr>
          <p:cNvPr id="20" name="Rectangle 19"/>
          <p:cNvSpPr/>
          <p:nvPr/>
        </p:nvSpPr>
        <p:spPr>
          <a:xfrm>
            <a:off x="12801600" y="7649737"/>
            <a:ext cx="1828800" cy="579863"/>
          </a:xfrm>
          <a:prstGeom prst="rect">
            <a:avLst/>
          </a:prstGeom>
          <a:solidFill>
            <a:srgbClr val="11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027911"/>
            <a:ext cx="7416403" cy="1262063"/>
          </a:xfrm>
          <a:prstGeom prst="rect">
            <a:avLst/>
          </a:prstGeom>
          <a:noFill/>
          <a:ln/>
        </p:spPr>
        <p:txBody>
          <a:bodyPr wrap="square" lIns="0" tIns="0" rIns="0" bIns="0" rtlCol="0" anchor="t"/>
          <a:lstStyle/>
          <a:p>
            <a:pPr marL="0" indent="0" algn="l">
              <a:lnSpc>
                <a:spcPts val="4950"/>
              </a:lnSpc>
              <a:buNone/>
            </a:pPr>
            <a:r>
              <a:rPr lang="en-US" sz="3950" b="1" kern="0" spc="-40" dirty="0">
                <a:solidFill>
                  <a:srgbClr val="FFFFFF"/>
                </a:solidFill>
                <a:latin typeface="Montserrat Bold" pitchFamily="34" charset="0"/>
                <a:ea typeface="Montserrat Bold" pitchFamily="34" charset="-122"/>
                <a:cs typeface="Montserrat Bold" pitchFamily="34" charset="-120"/>
              </a:rPr>
              <a:t>Technical Methodology: MERN Stack</a:t>
            </a:r>
            <a:endParaRPr lang="en-US" sz="3950" dirty="0"/>
          </a:p>
        </p:txBody>
      </p:sp>
      <p:pic>
        <p:nvPicPr>
          <p:cNvPr id="4" name="Image 1" descr="preencoded.png"/>
          <p:cNvPicPr>
            <a:picLocks noChangeAspect="1"/>
          </p:cNvPicPr>
          <p:nvPr/>
        </p:nvPicPr>
        <p:blipFill>
          <a:blip r:embed="rId4"/>
          <a:stretch>
            <a:fillRect/>
          </a:stretch>
        </p:blipFill>
        <p:spPr>
          <a:xfrm>
            <a:off x="863798" y="3225281"/>
            <a:ext cx="506254" cy="506254"/>
          </a:xfrm>
          <a:prstGeom prst="rect">
            <a:avLst/>
          </a:prstGeom>
        </p:spPr>
      </p:pic>
      <p:sp>
        <p:nvSpPr>
          <p:cNvPr id="5" name="Text 1"/>
          <p:cNvSpPr/>
          <p:nvPr/>
        </p:nvSpPr>
        <p:spPr>
          <a:xfrm>
            <a:off x="863798" y="3953586"/>
            <a:ext cx="2250043" cy="315516"/>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MongoDB</a:t>
            </a:r>
            <a:endParaRPr lang="en-US" sz="1950" dirty="0"/>
          </a:p>
        </p:txBody>
      </p:sp>
      <p:sp>
        <p:nvSpPr>
          <p:cNvPr id="6" name="Text 2"/>
          <p:cNvSpPr/>
          <p:nvPr/>
        </p:nvSpPr>
        <p:spPr>
          <a:xfrm>
            <a:off x="863798" y="4402332"/>
            <a:ext cx="2250043" cy="666512"/>
          </a:xfrm>
          <a:prstGeom prst="rect">
            <a:avLst/>
          </a:prstGeom>
          <a:noFill/>
          <a:ln/>
        </p:spPr>
        <p:txBody>
          <a:bodyPr wrap="squar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Flexible document storage</a:t>
            </a:r>
            <a:endParaRPr lang="en-US" sz="1700" dirty="0"/>
          </a:p>
        </p:txBody>
      </p:sp>
      <p:pic>
        <p:nvPicPr>
          <p:cNvPr id="7" name="Image 2" descr="preencoded.png"/>
          <p:cNvPicPr>
            <a:picLocks noChangeAspect="1"/>
          </p:cNvPicPr>
          <p:nvPr/>
        </p:nvPicPr>
        <p:blipFill>
          <a:blip r:embed="rId5"/>
          <a:stretch>
            <a:fillRect/>
          </a:stretch>
        </p:blipFill>
        <p:spPr>
          <a:xfrm>
            <a:off x="3446978" y="3225281"/>
            <a:ext cx="506254" cy="506254"/>
          </a:xfrm>
          <a:prstGeom prst="rect">
            <a:avLst/>
          </a:prstGeom>
        </p:spPr>
      </p:pic>
      <p:sp>
        <p:nvSpPr>
          <p:cNvPr id="8" name="Text 3"/>
          <p:cNvSpPr/>
          <p:nvPr/>
        </p:nvSpPr>
        <p:spPr>
          <a:xfrm>
            <a:off x="3446978" y="3953586"/>
            <a:ext cx="2250043" cy="315516"/>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Express.js</a:t>
            </a:r>
            <a:endParaRPr lang="en-US" sz="1950" dirty="0"/>
          </a:p>
        </p:txBody>
      </p:sp>
      <p:sp>
        <p:nvSpPr>
          <p:cNvPr id="9" name="Text 4"/>
          <p:cNvSpPr/>
          <p:nvPr/>
        </p:nvSpPr>
        <p:spPr>
          <a:xfrm>
            <a:off x="3446978" y="4402332"/>
            <a:ext cx="2250043" cy="333256"/>
          </a:xfrm>
          <a:prstGeom prst="rect">
            <a:avLst/>
          </a:prstGeom>
          <a:noFill/>
          <a:ln/>
        </p:spPr>
        <p:txBody>
          <a:bodyPr wrap="non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Robust backend routing</a:t>
            </a:r>
            <a:endParaRPr lang="en-US" sz="1700" dirty="0"/>
          </a:p>
        </p:txBody>
      </p:sp>
      <p:pic>
        <p:nvPicPr>
          <p:cNvPr id="10" name="Image 3" descr="preencoded.png"/>
          <p:cNvPicPr>
            <a:picLocks noChangeAspect="1"/>
          </p:cNvPicPr>
          <p:nvPr/>
        </p:nvPicPr>
        <p:blipFill>
          <a:blip r:embed="rId6"/>
          <a:stretch>
            <a:fillRect/>
          </a:stretch>
        </p:blipFill>
        <p:spPr>
          <a:xfrm>
            <a:off x="6030158" y="3236432"/>
            <a:ext cx="506254" cy="506254"/>
          </a:xfrm>
          <a:prstGeom prst="rect">
            <a:avLst/>
          </a:prstGeom>
        </p:spPr>
      </p:pic>
      <p:sp>
        <p:nvSpPr>
          <p:cNvPr id="11" name="Text 5"/>
          <p:cNvSpPr/>
          <p:nvPr/>
        </p:nvSpPr>
        <p:spPr>
          <a:xfrm>
            <a:off x="6030158" y="3964737"/>
            <a:ext cx="2250043" cy="315516"/>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React</a:t>
            </a:r>
            <a:endParaRPr lang="en-US" sz="1950" dirty="0"/>
          </a:p>
        </p:txBody>
      </p:sp>
      <p:sp>
        <p:nvSpPr>
          <p:cNvPr id="12" name="Text 6"/>
          <p:cNvSpPr/>
          <p:nvPr/>
        </p:nvSpPr>
        <p:spPr>
          <a:xfrm>
            <a:off x="6030158" y="4413483"/>
            <a:ext cx="2250043" cy="333256"/>
          </a:xfrm>
          <a:prstGeom prst="rect">
            <a:avLst/>
          </a:prstGeom>
          <a:noFill/>
          <a:ln/>
        </p:spPr>
        <p:txBody>
          <a:bodyPr wrap="non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Dynamic frontend</a:t>
            </a:r>
            <a:endParaRPr lang="en-US" sz="1700" dirty="0"/>
          </a:p>
        </p:txBody>
      </p:sp>
      <p:pic>
        <p:nvPicPr>
          <p:cNvPr id="13" name="Image 4" descr="preencoded.png"/>
          <p:cNvPicPr>
            <a:picLocks noChangeAspect="1"/>
          </p:cNvPicPr>
          <p:nvPr/>
        </p:nvPicPr>
        <p:blipFill>
          <a:blip r:embed="rId7"/>
          <a:stretch>
            <a:fillRect/>
          </a:stretch>
        </p:blipFill>
        <p:spPr>
          <a:xfrm>
            <a:off x="863798" y="5735237"/>
            <a:ext cx="506254" cy="506254"/>
          </a:xfrm>
          <a:prstGeom prst="rect">
            <a:avLst/>
          </a:prstGeom>
        </p:spPr>
      </p:pic>
      <p:sp>
        <p:nvSpPr>
          <p:cNvPr id="14" name="Text 7"/>
          <p:cNvSpPr/>
          <p:nvPr/>
        </p:nvSpPr>
        <p:spPr>
          <a:xfrm>
            <a:off x="863798" y="6463542"/>
            <a:ext cx="2250043" cy="315516"/>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Node.js</a:t>
            </a:r>
            <a:endParaRPr lang="en-US" sz="1950" dirty="0"/>
          </a:p>
        </p:txBody>
      </p:sp>
      <p:sp>
        <p:nvSpPr>
          <p:cNvPr id="15" name="Text 8"/>
          <p:cNvSpPr/>
          <p:nvPr/>
        </p:nvSpPr>
        <p:spPr>
          <a:xfrm>
            <a:off x="863798" y="6912289"/>
            <a:ext cx="2250043" cy="666512"/>
          </a:xfrm>
          <a:prstGeom prst="rect">
            <a:avLst/>
          </a:prstGeom>
          <a:noFill/>
          <a:ln/>
        </p:spPr>
        <p:txBody>
          <a:bodyPr wrap="square" lIns="0" tIns="0" rIns="0" bIns="0" rtlCol="0" anchor="t"/>
          <a:lstStyle/>
          <a:p>
            <a:pPr marL="0" indent="0" algn="l">
              <a:lnSpc>
                <a:spcPts val="2600"/>
              </a:lnSpc>
              <a:buNone/>
            </a:pPr>
            <a:r>
              <a:rPr lang="en-US" sz="1700" dirty="0">
                <a:solidFill>
                  <a:srgbClr val="E2E6E9"/>
                </a:solidFill>
                <a:latin typeface="Source Sans Pro" pitchFamily="34" charset="0"/>
                <a:ea typeface="Source Sans Pro" pitchFamily="34" charset="-122"/>
                <a:cs typeface="Source Sans Pro" pitchFamily="34" charset="-120"/>
              </a:rPr>
              <a:t>Server-side performance</a:t>
            </a:r>
            <a:endParaRPr lang="en-US" sz="1700" dirty="0"/>
          </a:p>
        </p:txBody>
      </p:sp>
      <p:sp>
        <p:nvSpPr>
          <p:cNvPr id="16" name="Text 9"/>
          <p:cNvSpPr/>
          <p:nvPr/>
        </p:nvSpPr>
        <p:spPr>
          <a:xfrm>
            <a:off x="863798" y="6880860"/>
            <a:ext cx="7416403" cy="666512"/>
          </a:xfrm>
          <a:prstGeom prst="rect">
            <a:avLst/>
          </a:prstGeom>
          <a:noFill/>
          <a:ln/>
        </p:spPr>
        <p:txBody>
          <a:bodyPr wrap="square" lIns="0" tIns="0" rIns="0" bIns="0" rtlCol="0" anchor="t"/>
          <a:lstStyle/>
          <a:p>
            <a:pPr marL="0" indent="0" algn="l">
              <a:lnSpc>
                <a:spcPts val="2600"/>
              </a:lnSpc>
              <a:buNone/>
            </a:pPr>
            <a:endParaRPr lang="en-US" sz="17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5486400" cy="4114800"/>
          </a:xfrm>
          <a:prstGeom prst="rect">
            <a:avLst/>
          </a:prstGeom>
        </p:spPr>
      </p:pic>
      <p:sp>
        <p:nvSpPr>
          <p:cNvPr id="3" name="Text 0"/>
          <p:cNvSpPr/>
          <p:nvPr/>
        </p:nvSpPr>
        <p:spPr>
          <a:xfrm>
            <a:off x="6655752" y="622340"/>
            <a:ext cx="5644515" cy="705564"/>
          </a:xfrm>
          <a:prstGeom prst="rect">
            <a:avLst/>
          </a:prstGeom>
          <a:noFill/>
        </p:spPr>
        <p:txBody>
          <a:bodyPr wrap="none" lIns="0" tIns="0" rIns="0" bIns="0" rtlCol="0" anchor="t"/>
          <a:lstStyle/>
          <a:p>
            <a:pPr marL="0" indent="0" algn="l">
              <a:lnSpc>
                <a:spcPts val="5550"/>
              </a:lnSpc>
              <a:buNone/>
            </a:pPr>
            <a:r>
              <a:rPr lang="en-US" sz="440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System Architecture</a:t>
            </a:r>
            <a:endParaRPr lang="en-US" sz="4400" dirty="0"/>
          </a:p>
        </p:txBody>
      </p:sp>
      <p:sp>
        <p:nvSpPr>
          <p:cNvPr id="4" name="Shape 1"/>
          <p:cNvSpPr/>
          <p:nvPr/>
        </p:nvSpPr>
        <p:spPr>
          <a:xfrm>
            <a:off x="6655752" y="1666518"/>
            <a:ext cx="6971031" cy="1315879"/>
          </a:xfrm>
          <a:prstGeom prst="roundRect">
            <a:avLst>
              <a:gd name="adj" fmla="val 7206"/>
            </a:avLst>
          </a:prstGeom>
          <a:solidFill>
            <a:schemeClr val="tx1"/>
          </a:solidFill>
          <a:ln w="7620">
            <a:solidFill>
              <a:schemeClr val="tx1"/>
            </a:solidFill>
            <a:prstDash val="solid"/>
          </a:ln>
        </p:spPr>
      </p:sp>
      <p:sp>
        <p:nvSpPr>
          <p:cNvPr id="5" name="Text 2"/>
          <p:cNvSpPr/>
          <p:nvPr/>
        </p:nvSpPr>
        <p:spPr>
          <a:xfrm>
            <a:off x="6889114" y="1899880"/>
            <a:ext cx="2822258" cy="352663"/>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Frontend</a:t>
            </a:r>
            <a:endParaRPr lang="en-US" sz="2200" dirty="0"/>
          </a:p>
        </p:txBody>
      </p:sp>
      <p:sp>
        <p:nvSpPr>
          <p:cNvPr id="6" name="Text 3"/>
          <p:cNvSpPr/>
          <p:nvPr/>
        </p:nvSpPr>
        <p:spPr>
          <a:xfrm>
            <a:off x="6889114" y="2387918"/>
            <a:ext cx="7096839" cy="361117"/>
          </a:xfrm>
          <a:prstGeom prst="rect">
            <a:avLst/>
          </a:prstGeom>
          <a:noFill/>
        </p:spPr>
        <p:txBody>
          <a:bodyPr wrap="none" lIns="0" tIns="0" rIns="0" bIns="0" rtlCol="0" anchor="t"/>
          <a:lstStyle/>
          <a:p>
            <a:pPr marL="0" indent="0" algn="l">
              <a:lnSpc>
                <a:spcPts val="280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React.js (SPA with routing).</a:t>
            </a:r>
            <a:endParaRPr lang="en-US" sz="1750" dirty="0"/>
          </a:p>
        </p:txBody>
      </p:sp>
      <p:sp>
        <p:nvSpPr>
          <p:cNvPr id="7" name="Shape 4"/>
          <p:cNvSpPr/>
          <p:nvPr/>
        </p:nvSpPr>
        <p:spPr>
          <a:xfrm>
            <a:off x="6655752" y="3208139"/>
            <a:ext cx="6971031" cy="1315879"/>
          </a:xfrm>
          <a:prstGeom prst="roundRect">
            <a:avLst>
              <a:gd name="adj" fmla="val 7206"/>
            </a:avLst>
          </a:prstGeom>
          <a:solidFill>
            <a:schemeClr val="tx1"/>
          </a:solidFill>
          <a:ln w="7620">
            <a:solidFill>
              <a:schemeClr val="tx1"/>
            </a:solidFill>
            <a:prstDash val="solid"/>
          </a:ln>
        </p:spPr>
      </p:sp>
      <p:sp>
        <p:nvSpPr>
          <p:cNvPr id="8" name="Text 5"/>
          <p:cNvSpPr/>
          <p:nvPr/>
        </p:nvSpPr>
        <p:spPr>
          <a:xfrm>
            <a:off x="6889114" y="3441502"/>
            <a:ext cx="2822258" cy="352663"/>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Backend</a:t>
            </a:r>
            <a:endParaRPr lang="en-US" sz="2200" dirty="0"/>
          </a:p>
        </p:txBody>
      </p:sp>
      <p:sp>
        <p:nvSpPr>
          <p:cNvPr id="9" name="Text 6"/>
          <p:cNvSpPr/>
          <p:nvPr/>
        </p:nvSpPr>
        <p:spPr>
          <a:xfrm>
            <a:off x="6889114" y="3929539"/>
            <a:ext cx="7096839" cy="361117"/>
          </a:xfrm>
          <a:prstGeom prst="rect">
            <a:avLst/>
          </a:prstGeom>
          <a:noFill/>
        </p:spPr>
        <p:txBody>
          <a:bodyPr wrap="none" lIns="0" tIns="0" rIns="0" bIns="0" rtlCol="0" anchor="t"/>
          <a:lstStyle/>
          <a:p>
            <a:pPr marL="0" indent="0" algn="l">
              <a:lnSpc>
                <a:spcPts val="280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Node.js + Express API.</a:t>
            </a:r>
            <a:endParaRPr lang="en-US" sz="1750" dirty="0"/>
          </a:p>
        </p:txBody>
      </p:sp>
      <p:sp>
        <p:nvSpPr>
          <p:cNvPr id="10" name="Shape 7"/>
          <p:cNvSpPr/>
          <p:nvPr/>
        </p:nvSpPr>
        <p:spPr>
          <a:xfrm>
            <a:off x="6655752" y="4749760"/>
            <a:ext cx="6971031" cy="1315879"/>
          </a:xfrm>
          <a:prstGeom prst="roundRect">
            <a:avLst>
              <a:gd name="adj" fmla="val 7206"/>
            </a:avLst>
          </a:prstGeom>
          <a:solidFill>
            <a:schemeClr val="tx1"/>
          </a:solidFill>
          <a:ln w="7620">
            <a:solidFill>
              <a:schemeClr val="tx1"/>
            </a:solidFill>
            <a:prstDash val="solid"/>
          </a:ln>
        </p:spPr>
      </p:sp>
      <p:sp>
        <p:nvSpPr>
          <p:cNvPr id="11" name="Text 8"/>
          <p:cNvSpPr/>
          <p:nvPr/>
        </p:nvSpPr>
        <p:spPr>
          <a:xfrm>
            <a:off x="6889114" y="4983123"/>
            <a:ext cx="2822258" cy="352663"/>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Database</a:t>
            </a:r>
            <a:endParaRPr lang="en-US" sz="2200" dirty="0"/>
          </a:p>
        </p:txBody>
      </p:sp>
      <p:sp>
        <p:nvSpPr>
          <p:cNvPr id="12" name="Text 9"/>
          <p:cNvSpPr/>
          <p:nvPr/>
        </p:nvSpPr>
        <p:spPr>
          <a:xfrm>
            <a:off x="6889114" y="5471160"/>
            <a:ext cx="7096839" cy="361117"/>
          </a:xfrm>
          <a:prstGeom prst="rect">
            <a:avLst/>
          </a:prstGeom>
          <a:noFill/>
        </p:spPr>
        <p:txBody>
          <a:bodyPr wrap="none" lIns="0" tIns="0" rIns="0" bIns="0" rtlCol="0" anchor="t"/>
          <a:lstStyle/>
          <a:p>
            <a:pPr marL="0" indent="0" algn="l">
              <a:lnSpc>
                <a:spcPts val="280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MongoDB Atlas.</a:t>
            </a:r>
            <a:endParaRPr lang="en-US" sz="1750" dirty="0"/>
          </a:p>
        </p:txBody>
      </p:sp>
      <p:sp>
        <p:nvSpPr>
          <p:cNvPr id="13" name="Shape 10"/>
          <p:cNvSpPr/>
          <p:nvPr/>
        </p:nvSpPr>
        <p:spPr>
          <a:xfrm>
            <a:off x="6655752" y="6291382"/>
            <a:ext cx="6971031" cy="1315879"/>
          </a:xfrm>
          <a:prstGeom prst="roundRect">
            <a:avLst>
              <a:gd name="adj" fmla="val 7206"/>
            </a:avLst>
          </a:prstGeom>
          <a:solidFill>
            <a:schemeClr val="tx1"/>
          </a:solidFill>
          <a:ln w="7620">
            <a:solidFill>
              <a:schemeClr val="tx1"/>
            </a:solidFill>
            <a:prstDash val="solid"/>
          </a:ln>
        </p:spPr>
      </p:sp>
      <p:sp>
        <p:nvSpPr>
          <p:cNvPr id="14" name="Text 11"/>
          <p:cNvSpPr/>
          <p:nvPr/>
        </p:nvSpPr>
        <p:spPr>
          <a:xfrm>
            <a:off x="6889114" y="6524744"/>
            <a:ext cx="2822258" cy="352663"/>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Authentication</a:t>
            </a:r>
            <a:endParaRPr lang="en-US" sz="2200" dirty="0"/>
          </a:p>
        </p:txBody>
      </p:sp>
      <p:sp>
        <p:nvSpPr>
          <p:cNvPr id="15" name="Text 12"/>
          <p:cNvSpPr/>
          <p:nvPr/>
        </p:nvSpPr>
        <p:spPr>
          <a:xfrm>
            <a:off x="6889114" y="7012781"/>
            <a:ext cx="7096839" cy="361117"/>
          </a:xfrm>
          <a:prstGeom prst="rect">
            <a:avLst/>
          </a:prstGeom>
          <a:noFill/>
        </p:spPr>
        <p:txBody>
          <a:bodyPr wrap="none" lIns="0" tIns="0" rIns="0" bIns="0" rtlCol="0" anchor="t"/>
          <a:lstStyle/>
          <a:p>
            <a:pPr marL="0" indent="0" algn="l">
              <a:lnSpc>
                <a:spcPts val="280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JWT-based system.</a:t>
            </a:r>
            <a:endParaRPr lang="en-US" sz="1750" dirty="0"/>
          </a:p>
        </p:txBody>
      </p:sp>
      <p:sp>
        <p:nvSpPr>
          <p:cNvPr id="16" name="Rectangles 15"/>
          <p:cNvSpPr/>
          <p:nvPr/>
        </p:nvSpPr>
        <p:spPr>
          <a:xfrm>
            <a:off x="12831445" y="7706360"/>
            <a:ext cx="1697990" cy="52324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509C0F4-78AD-AE5C-2E3F-5D67870D110C}"/>
              </a:ext>
            </a:extLst>
          </p:cNvPr>
          <p:cNvPicPr>
            <a:picLocks noChangeAspect="1"/>
          </p:cNvPicPr>
          <p:nvPr/>
        </p:nvPicPr>
        <p:blipFill>
          <a:blip r:embed="rId4"/>
          <a:stretch>
            <a:fillRect/>
          </a:stretch>
        </p:blipFill>
        <p:spPr>
          <a:xfrm>
            <a:off x="-1037630" y="-6313"/>
            <a:ext cx="7080885" cy="8229600"/>
          </a:xfrm>
          <a:prstGeom prst="rect">
            <a:avLst/>
          </a:prstGeom>
        </p:spPr>
      </p:pic>
    </p:spTree>
    <p:extLst>
      <p:ext uri="{BB962C8B-B14F-4D97-AF65-F5344CB8AC3E}">
        <p14:creationId xmlns:p14="http://schemas.microsoft.com/office/powerpoint/2010/main" val="166397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75209"/>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FFFFFF"/>
                </a:solidFill>
                <a:latin typeface="Roboto Medium" panose="02000000000000000000" pitchFamily="34" charset="0"/>
                <a:ea typeface="Roboto Medium" panose="02000000000000000000" pitchFamily="34" charset="-122"/>
                <a:cs typeface="Roboto Medium" panose="02000000000000000000" pitchFamily="34" charset="-120"/>
              </a:rPr>
              <a:t>Key Implementations</a:t>
            </a:r>
            <a:endParaRPr lang="en-US" sz="4450" dirty="0"/>
          </a:p>
        </p:txBody>
      </p:sp>
      <p:pic>
        <p:nvPicPr>
          <p:cNvPr id="4" name="Image 1" descr="preencoded.png"/>
          <p:cNvPicPr>
            <a:picLocks noChangeAspect="1"/>
          </p:cNvPicPr>
          <p:nvPr/>
        </p:nvPicPr>
        <p:blipFill>
          <a:blip r:embed="rId4"/>
          <a:stretch>
            <a:fillRect/>
          </a:stretch>
        </p:blipFill>
        <p:spPr>
          <a:xfrm>
            <a:off x="793790" y="2763798"/>
            <a:ext cx="250627" cy="250627"/>
          </a:xfrm>
          <a:prstGeom prst="rect">
            <a:avLst/>
          </a:prstGeom>
        </p:spPr>
      </p:pic>
      <p:sp>
        <p:nvSpPr>
          <p:cNvPr id="5" name="Text 1"/>
          <p:cNvSpPr/>
          <p:nvPr/>
        </p:nvSpPr>
        <p:spPr>
          <a:xfrm>
            <a:off x="1271230" y="2724150"/>
            <a:ext cx="1814513" cy="708660"/>
          </a:xfrm>
          <a:prstGeom prst="rect">
            <a:avLst/>
          </a:prstGeom>
          <a:noFill/>
        </p:spPr>
        <p:txBody>
          <a:bodyPr wrap="squar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Authentication</a:t>
            </a:r>
            <a:endParaRPr lang="en-US" sz="2200" dirty="0"/>
          </a:p>
        </p:txBody>
      </p:sp>
      <p:sp>
        <p:nvSpPr>
          <p:cNvPr id="6" name="Text 2"/>
          <p:cNvSpPr/>
          <p:nvPr/>
        </p:nvSpPr>
        <p:spPr>
          <a:xfrm>
            <a:off x="1271230" y="3568898"/>
            <a:ext cx="1814513" cy="1088708"/>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JWT, bcrypt for password security.</a:t>
            </a:r>
            <a:endParaRPr lang="en-US" sz="1750" dirty="0"/>
          </a:p>
        </p:txBody>
      </p:sp>
      <p:pic>
        <p:nvPicPr>
          <p:cNvPr id="7" name="Image 2" descr="preencoded.png"/>
          <p:cNvPicPr>
            <a:picLocks noChangeAspect="1"/>
          </p:cNvPicPr>
          <p:nvPr/>
        </p:nvPicPr>
        <p:blipFill>
          <a:blip r:embed="rId5"/>
          <a:stretch>
            <a:fillRect/>
          </a:stretch>
        </p:blipFill>
        <p:spPr>
          <a:xfrm>
            <a:off x="3425904" y="2763798"/>
            <a:ext cx="250746" cy="250746"/>
          </a:xfrm>
          <a:prstGeom prst="rect">
            <a:avLst/>
          </a:prstGeom>
        </p:spPr>
      </p:pic>
      <p:sp>
        <p:nvSpPr>
          <p:cNvPr id="8" name="Text 3"/>
          <p:cNvSpPr/>
          <p:nvPr/>
        </p:nvSpPr>
        <p:spPr>
          <a:xfrm>
            <a:off x="3903464" y="2724150"/>
            <a:ext cx="1814513"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Routing</a:t>
            </a:r>
            <a:endParaRPr lang="en-US" sz="2200" dirty="0"/>
          </a:p>
        </p:txBody>
      </p:sp>
      <p:sp>
        <p:nvSpPr>
          <p:cNvPr id="9" name="Text 4"/>
          <p:cNvSpPr/>
          <p:nvPr/>
        </p:nvSpPr>
        <p:spPr>
          <a:xfrm>
            <a:off x="3903464" y="3214568"/>
            <a:ext cx="1814513"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React Router DOM.</a:t>
            </a:r>
            <a:endParaRPr lang="en-US" sz="1750" dirty="0"/>
          </a:p>
        </p:txBody>
      </p:sp>
      <p:pic>
        <p:nvPicPr>
          <p:cNvPr id="10" name="Image 3" descr="preencoded.png"/>
          <p:cNvPicPr>
            <a:picLocks noChangeAspect="1"/>
          </p:cNvPicPr>
          <p:nvPr/>
        </p:nvPicPr>
        <p:blipFill>
          <a:blip r:embed="rId6"/>
          <a:stretch>
            <a:fillRect/>
          </a:stretch>
        </p:blipFill>
        <p:spPr>
          <a:xfrm>
            <a:off x="6058138" y="2763798"/>
            <a:ext cx="250627" cy="250627"/>
          </a:xfrm>
          <a:prstGeom prst="rect">
            <a:avLst/>
          </a:prstGeom>
        </p:spPr>
      </p:pic>
      <p:sp>
        <p:nvSpPr>
          <p:cNvPr id="11" name="Text 5"/>
          <p:cNvSpPr/>
          <p:nvPr/>
        </p:nvSpPr>
        <p:spPr>
          <a:xfrm>
            <a:off x="6535579" y="2724150"/>
            <a:ext cx="1814513" cy="708660"/>
          </a:xfrm>
          <a:prstGeom prst="rect">
            <a:avLst/>
          </a:prstGeom>
          <a:noFill/>
        </p:spPr>
        <p:txBody>
          <a:bodyPr wrap="squar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Project Upload</a:t>
            </a:r>
            <a:endParaRPr lang="en-US" sz="2200" dirty="0"/>
          </a:p>
        </p:txBody>
      </p:sp>
      <p:sp>
        <p:nvSpPr>
          <p:cNvPr id="12" name="Text 6"/>
          <p:cNvSpPr/>
          <p:nvPr/>
        </p:nvSpPr>
        <p:spPr>
          <a:xfrm>
            <a:off x="6535579" y="3568898"/>
            <a:ext cx="1814513"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Form with file input &amp; metadata.</a:t>
            </a:r>
            <a:endParaRPr lang="en-US" sz="1750" dirty="0"/>
          </a:p>
        </p:txBody>
      </p:sp>
      <p:pic>
        <p:nvPicPr>
          <p:cNvPr id="13" name="Image 4" descr="preencoded.png"/>
          <p:cNvPicPr>
            <a:picLocks noChangeAspect="1"/>
          </p:cNvPicPr>
          <p:nvPr/>
        </p:nvPicPr>
        <p:blipFill>
          <a:blip r:embed="rId7"/>
          <a:stretch>
            <a:fillRect/>
          </a:stretch>
        </p:blipFill>
        <p:spPr>
          <a:xfrm>
            <a:off x="793790" y="5377696"/>
            <a:ext cx="250627" cy="250627"/>
          </a:xfrm>
          <a:prstGeom prst="rect">
            <a:avLst/>
          </a:prstGeom>
        </p:spPr>
      </p:pic>
      <p:sp>
        <p:nvSpPr>
          <p:cNvPr id="14" name="Text 7"/>
          <p:cNvSpPr/>
          <p:nvPr/>
        </p:nvSpPr>
        <p:spPr>
          <a:xfrm>
            <a:off x="1271230" y="5338048"/>
            <a:ext cx="1814513" cy="354330"/>
          </a:xfrm>
          <a:prstGeom prst="rect">
            <a:avLst/>
          </a:prstGeom>
          <a:noFill/>
        </p:spPr>
        <p:txBody>
          <a:bodyPr wrap="none" lIns="0" tIns="0" rIns="0" bIns="0" rtlCol="0" anchor="t"/>
          <a:lstStyle/>
          <a:p>
            <a:pPr marL="0" indent="0" algn="l">
              <a:lnSpc>
                <a:spcPts val="2750"/>
              </a:lnSpc>
              <a:buNone/>
            </a:pPr>
            <a:r>
              <a:rPr lang="en-US" sz="2200" dirty="0">
                <a:solidFill>
                  <a:srgbClr val="CFD0D8"/>
                </a:solidFill>
                <a:latin typeface="Roboto Medium" panose="02000000000000000000" pitchFamily="34" charset="0"/>
                <a:ea typeface="Roboto Medium" panose="02000000000000000000" pitchFamily="34" charset="-122"/>
                <a:cs typeface="Roboto Medium" panose="02000000000000000000" pitchFamily="34" charset="-120"/>
              </a:rPr>
              <a:t>Admin Panel</a:t>
            </a:r>
            <a:endParaRPr lang="en-US" sz="2200" dirty="0"/>
          </a:p>
        </p:txBody>
      </p:sp>
      <p:sp>
        <p:nvSpPr>
          <p:cNvPr id="15" name="Text 8"/>
          <p:cNvSpPr/>
          <p:nvPr/>
        </p:nvSpPr>
        <p:spPr>
          <a:xfrm>
            <a:off x="1271230" y="5828467"/>
            <a:ext cx="1814513" cy="725805"/>
          </a:xfrm>
          <a:prstGeom prst="rect">
            <a:avLst/>
          </a:prstGeom>
          <a:noFill/>
        </p:spPr>
        <p:txBody>
          <a:bodyPr wrap="square" lIns="0" tIns="0" rIns="0" bIns="0" rtlCol="0" anchor="t"/>
          <a:lstStyle/>
          <a:p>
            <a:pPr marL="0" indent="0" algn="l">
              <a:lnSpc>
                <a:spcPts val="2850"/>
              </a:lnSpc>
              <a:buNone/>
            </a:pPr>
            <a:r>
              <a:rPr lang="en-US" sz="1750" dirty="0">
                <a:solidFill>
                  <a:srgbClr val="CFD0D8"/>
                </a:solidFill>
                <a:latin typeface="Roboto" panose="02000000000000000000" pitchFamily="34" charset="0"/>
                <a:ea typeface="Roboto" panose="02000000000000000000" pitchFamily="34" charset="-122"/>
                <a:cs typeface="Roboto" panose="02000000000000000000" pitchFamily="34" charset="-120"/>
              </a:rPr>
              <a:t>Manage users &amp; content.</a:t>
            </a:r>
            <a:endParaRPr lang="en-US" sz="1750" dirty="0"/>
          </a:p>
        </p:txBody>
      </p:sp>
    </p:spTree>
    <p:extLst>
      <p:ext uri="{BB962C8B-B14F-4D97-AF65-F5344CB8AC3E}">
        <p14:creationId xmlns:p14="http://schemas.microsoft.com/office/powerpoint/2010/main" val="278700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1680210"/>
            <a:ext cx="6874431"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User Experience Design</a:t>
            </a:r>
            <a:endParaRPr lang="en-US" sz="4400" dirty="0"/>
          </a:p>
        </p:txBody>
      </p:sp>
      <p:pic>
        <p:nvPicPr>
          <p:cNvPr id="3" name="Image 0" descr="preencoded.png"/>
          <p:cNvPicPr>
            <a:picLocks noChangeAspect="1"/>
          </p:cNvPicPr>
          <p:nvPr/>
        </p:nvPicPr>
        <p:blipFill>
          <a:blip r:embed="rId3"/>
          <a:stretch>
            <a:fillRect/>
          </a:stretch>
        </p:blipFill>
        <p:spPr>
          <a:xfrm>
            <a:off x="3024902" y="2875121"/>
            <a:ext cx="2128957" cy="844272"/>
          </a:xfrm>
          <a:prstGeom prst="rect">
            <a:avLst/>
          </a:prstGeom>
        </p:spPr>
      </p:pic>
      <p:sp>
        <p:nvSpPr>
          <p:cNvPr id="4" name="Text 1"/>
          <p:cNvSpPr/>
          <p:nvPr/>
        </p:nvSpPr>
        <p:spPr>
          <a:xfrm>
            <a:off x="3915728" y="3169801"/>
            <a:ext cx="347067" cy="433864"/>
          </a:xfrm>
          <a:prstGeom prst="rect">
            <a:avLst/>
          </a:prstGeom>
          <a:noFill/>
          <a:ln/>
        </p:spPr>
        <p:txBody>
          <a:bodyPr wrap="none" lIns="0" tIns="0" rIns="0" bIns="0" rtlCol="0" anchor="t"/>
          <a:lstStyle/>
          <a:p>
            <a:pPr marL="0" indent="0" algn="ctr">
              <a:lnSpc>
                <a:spcPts val="4050"/>
              </a:lnSpc>
              <a:buNone/>
            </a:pPr>
            <a:r>
              <a:rPr lang="en-US" sz="2700" b="1" kern="0" spc="-24" dirty="0">
                <a:solidFill>
                  <a:srgbClr val="E2E6E9"/>
                </a:solidFill>
                <a:latin typeface="Montserrat Bold" pitchFamily="34" charset="0"/>
                <a:ea typeface="Montserrat Bold" pitchFamily="34" charset="-122"/>
                <a:cs typeface="Montserrat Bold" pitchFamily="34" charset="-120"/>
              </a:rPr>
              <a:t>1</a:t>
            </a:r>
            <a:endParaRPr lang="en-US" sz="2700" dirty="0"/>
          </a:p>
        </p:txBody>
      </p:sp>
      <p:sp>
        <p:nvSpPr>
          <p:cNvPr id="5" name="Text 2"/>
          <p:cNvSpPr/>
          <p:nvPr/>
        </p:nvSpPr>
        <p:spPr>
          <a:xfrm>
            <a:off x="5400675" y="3121938"/>
            <a:ext cx="2578775"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Intuitive Interface</a:t>
            </a:r>
            <a:endParaRPr lang="en-US" sz="2200" dirty="0"/>
          </a:p>
        </p:txBody>
      </p:sp>
      <p:sp>
        <p:nvSpPr>
          <p:cNvPr id="6" name="Shape 3"/>
          <p:cNvSpPr/>
          <p:nvPr/>
        </p:nvSpPr>
        <p:spPr>
          <a:xfrm>
            <a:off x="5215533" y="3734991"/>
            <a:ext cx="8489394" cy="15240"/>
          </a:xfrm>
          <a:prstGeom prst="roundRect">
            <a:avLst>
              <a:gd name="adj" fmla="val 242945"/>
            </a:avLst>
          </a:prstGeom>
          <a:solidFill>
            <a:srgbClr val="494A4B"/>
          </a:solidFill>
          <a:ln/>
        </p:spPr>
      </p:sp>
      <p:pic>
        <p:nvPicPr>
          <p:cNvPr id="7" name="Image 1" descr="preencoded.png"/>
          <p:cNvPicPr>
            <a:picLocks noChangeAspect="1"/>
          </p:cNvPicPr>
          <p:nvPr/>
        </p:nvPicPr>
        <p:blipFill>
          <a:blip r:embed="rId4"/>
          <a:stretch>
            <a:fillRect/>
          </a:stretch>
        </p:blipFill>
        <p:spPr>
          <a:xfrm>
            <a:off x="1960483" y="3781068"/>
            <a:ext cx="4257913" cy="844272"/>
          </a:xfrm>
          <a:prstGeom prst="rect">
            <a:avLst/>
          </a:prstGeom>
        </p:spPr>
      </p:pic>
      <p:sp>
        <p:nvSpPr>
          <p:cNvPr id="8" name="Text 4"/>
          <p:cNvSpPr/>
          <p:nvPr/>
        </p:nvSpPr>
        <p:spPr>
          <a:xfrm>
            <a:off x="3915847" y="3986213"/>
            <a:ext cx="347067" cy="433864"/>
          </a:xfrm>
          <a:prstGeom prst="rect">
            <a:avLst/>
          </a:prstGeom>
          <a:noFill/>
          <a:ln/>
        </p:spPr>
        <p:txBody>
          <a:bodyPr wrap="none" lIns="0" tIns="0" rIns="0" bIns="0" rtlCol="0" anchor="t"/>
          <a:lstStyle/>
          <a:p>
            <a:pPr marL="0" indent="0" algn="ctr">
              <a:lnSpc>
                <a:spcPts val="4050"/>
              </a:lnSpc>
              <a:buNone/>
            </a:pPr>
            <a:r>
              <a:rPr lang="en-US" sz="2700" b="1" kern="0" spc="-24" dirty="0">
                <a:solidFill>
                  <a:srgbClr val="E2E6E9"/>
                </a:solidFill>
                <a:latin typeface="Montserrat Bold" pitchFamily="34" charset="0"/>
                <a:ea typeface="Montserrat Bold" pitchFamily="34" charset="-122"/>
                <a:cs typeface="Montserrat Bold" pitchFamily="34" charset="-120"/>
              </a:rPr>
              <a:t>2</a:t>
            </a:r>
            <a:endParaRPr lang="en-US" sz="2700" dirty="0"/>
          </a:p>
        </p:txBody>
      </p:sp>
      <p:sp>
        <p:nvSpPr>
          <p:cNvPr id="9" name="Text 5"/>
          <p:cNvSpPr/>
          <p:nvPr/>
        </p:nvSpPr>
        <p:spPr>
          <a:xfrm>
            <a:off x="6465213" y="4027884"/>
            <a:ext cx="190452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Clean Design</a:t>
            </a:r>
            <a:endParaRPr lang="en-US" sz="2200" dirty="0"/>
          </a:p>
        </p:txBody>
      </p:sp>
      <p:sp>
        <p:nvSpPr>
          <p:cNvPr id="10" name="Shape 6"/>
          <p:cNvSpPr/>
          <p:nvPr/>
        </p:nvSpPr>
        <p:spPr>
          <a:xfrm>
            <a:off x="6280071" y="4640937"/>
            <a:ext cx="7424857" cy="15240"/>
          </a:xfrm>
          <a:prstGeom prst="roundRect">
            <a:avLst>
              <a:gd name="adj" fmla="val 242945"/>
            </a:avLst>
          </a:prstGeom>
          <a:solidFill>
            <a:srgbClr val="494A4B"/>
          </a:solidFill>
          <a:ln/>
        </p:spPr>
      </p:sp>
      <p:pic>
        <p:nvPicPr>
          <p:cNvPr id="11" name="Image 2" descr="preencoded.png"/>
          <p:cNvPicPr>
            <a:picLocks noChangeAspect="1"/>
          </p:cNvPicPr>
          <p:nvPr/>
        </p:nvPicPr>
        <p:blipFill>
          <a:blip r:embed="rId5"/>
          <a:stretch>
            <a:fillRect/>
          </a:stretch>
        </p:blipFill>
        <p:spPr>
          <a:xfrm>
            <a:off x="895945" y="4687014"/>
            <a:ext cx="6386870" cy="844272"/>
          </a:xfrm>
          <a:prstGeom prst="rect">
            <a:avLst/>
          </a:prstGeom>
        </p:spPr>
      </p:pic>
      <p:sp>
        <p:nvSpPr>
          <p:cNvPr id="12" name="Text 7"/>
          <p:cNvSpPr/>
          <p:nvPr/>
        </p:nvSpPr>
        <p:spPr>
          <a:xfrm>
            <a:off x="3915847" y="4892159"/>
            <a:ext cx="347067" cy="433864"/>
          </a:xfrm>
          <a:prstGeom prst="rect">
            <a:avLst/>
          </a:prstGeom>
          <a:noFill/>
          <a:ln/>
        </p:spPr>
        <p:txBody>
          <a:bodyPr wrap="none" lIns="0" tIns="0" rIns="0" bIns="0" rtlCol="0" anchor="t"/>
          <a:lstStyle/>
          <a:p>
            <a:pPr marL="0" indent="0" algn="ctr">
              <a:lnSpc>
                <a:spcPts val="4050"/>
              </a:lnSpc>
              <a:buNone/>
            </a:pPr>
            <a:r>
              <a:rPr lang="en-US" sz="2700" b="1" kern="0" spc="-24" dirty="0">
                <a:solidFill>
                  <a:srgbClr val="E2E6E9"/>
                </a:solidFill>
                <a:latin typeface="Montserrat Bold" pitchFamily="34" charset="0"/>
                <a:ea typeface="Montserrat Bold" pitchFamily="34" charset="-122"/>
                <a:cs typeface="Montserrat Bold" pitchFamily="34" charset="-120"/>
              </a:rPr>
              <a:t>3</a:t>
            </a:r>
            <a:endParaRPr lang="en-US" sz="2700" dirty="0"/>
          </a:p>
        </p:txBody>
      </p:sp>
      <p:sp>
        <p:nvSpPr>
          <p:cNvPr id="13" name="Text 8"/>
          <p:cNvSpPr/>
          <p:nvPr/>
        </p:nvSpPr>
        <p:spPr>
          <a:xfrm>
            <a:off x="7529632" y="4933831"/>
            <a:ext cx="1648420"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Responsive</a:t>
            </a:r>
            <a:endParaRPr lang="en-US" sz="2200" dirty="0"/>
          </a:p>
        </p:txBody>
      </p:sp>
      <p:sp>
        <p:nvSpPr>
          <p:cNvPr id="14" name="Text 9"/>
          <p:cNvSpPr/>
          <p:nvPr/>
        </p:nvSpPr>
        <p:spPr>
          <a:xfrm>
            <a:off x="863798" y="5808940"/>
            <a:ext cx="12902803"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DesignDeck focuses on an intuitive drag-and-drop portfolio creation. The interface is clean and minimalist. Responsive design ensures seamless project management on mobile and desktop.</a:t>
            </a:r>
            <a:endParaRPr lang="en-US" sz="1900" dirty="0"/>
          </a:p>
        </p:txBody>
      </p:sp>
      <p:sp>
        <p:nvSpPr>
          <p:cNvPr id="15" name="Rectangle 14"/>
          <p:cNvSpPr/>
          <p:nvPr/>
        </p:nvSpPr>
        <p:spPr>
          <a:xfrm>
            <a:off x="12801600" y="7649737"/>
            <a:ext cx="1828800" cy="579863"/>
          </a:xfrm>
          <a:prstGeom prst="rect">
            <a:avLst/>
          </a:prstGeom>
          <a:solidFill>
            <a:srgbClr val="111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tretch>
            <a:fillRect/>
          </a:stretch>
        </p:blipFill>
        <p:spPr>
          <a:xfrm>
            <a:off x="0" y="0"/>
            <a:ext cx="7315200" cy="8229600"/>
          </a:xfrm>
          <a:prstGeom prst="rect">
            <a:avLst/>
          </a:prstGeom>
        </p:spPr>
      </p:pic>
      <p:pic>
        <p:nvPicPr>
          <p:cNvPr id="3"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50190"/>
            <a:ext cx="7315200" cy="3756991"/>
          </a:xfrm>
          <a:prstGeom prst="rect">
            <a:avLst/>
          </a:prstGeom>
        </p:spPr>
      </p:pic>
      <p:sp>
        <p:nvSpPr>
          <p:cNvPr id="4" name="Text 0"/>
          <p:cNvSpPr/>
          <p:nvPr/>
        </p:nvSpPr>
        <p:spPr>
          <a:xfrm>
            <a:off x="7801291" y="943449"/>
            <a:ext cx="4536519" cy="566976"/>
          </a:xfrm>
          <a:prstGeom prst="rect">
            <a:avLst/>
          </a:prstGeom>
          <a:noFill/>
          <a:ln/>
        </p:spPr>
        <p:txBody>
          <a:bodyPr wrap="none" lIns="0" tIns="0" rIns="0" bIns="0" rtlCol="0" anchor="t"/>
          <a:lstStyle/>
          <a:p>
            <a:pPr marL="0" indent="0" algn="l">
              <a:lnSpc>
                <a:spcPts val="4450"/>
              </a:lnSpc>
              <a:buNone/>
            </a:pPr>
            <a:r>
              <a:rPr lang="en-US" sz="4000" dirty="0">
                <a:solidFill>
                  <a:srgbClr val="F2F2F2"/>
                </a:solidFill>
                <a:latin typeface="Poppins" panose="00000500000000000000" pitchFamily="2" charset="0"/>
                <a:ea typeface="Sora Medium" pitchFamily="34" charset="-122"/>
                <a:cs typeface="Poppins" panose="00000500000000000000" pitchFamily="2" charset="0"/>
              </a:rPr>
              <a:t>Landing Page</a:t>
            </a:r>
            <a:endParaRPr lang="en-US" sz="4000" dirty="0">
              <a:latin typeface="Poppins" panose="00000500000000000000" pitchFamily="2" charset="0"/>
              <a:cs typeface="Poppins" panose="00000500000000000000" pitchFamily="2" charset="0"/>
            </a:endParaRPr>
          </a:p>
        </p:txBody>
      </p:sp>
      <p:sp>
        <p:nvSpPr>
          <p:cNvPr id="5" name="Text 1"/>
          <p:cNvSpPr/>
          <p:nvPr/>
        </p:nvSpPr>
        <p:spPr>
          <a:xfrm>
            <a:off x="8108990" y="2901672"/>
            <a:ext cx="5727621" cy="580549"/>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10" name="Rectangle 9">
            <a:extLst>
              <a:ext uri="{FF2B5EF4-FFF2-40B4-BE49-F238E27FC236}">
                <a16:creationId xmlns:a16="http://schemas.microsoft.com/office/drawing/2014/main" id="{57F7A216-5AD1-46A9-472B-CC812D1F648A}"/>
              </a:ext>
            </a:extLst>
          </p:cNvPr>
          <p:cNvSpPr/>
          <p:nvPr/>
        </p:nvSpPr>
        <p:spPr>
          <a:xfrm>
            <a:off x="12823902" y="7651302"/>
            <a:ext cx="1706137" cy="552474"/>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4">
            <a:extLst>
              <a:ext uri="{FF2B5EF4-FFF2-40B4-BE49-F238E27FC236}">
                <a16:creationId xmlns:a16="http://schemas.microsoft.com/office/drawing/2014/main" id="{41D24FFF-A15C-DB49-B5B5-66F503858205}"/>
              </a:ext>
            </a:extLst>
          </p:cNvPr>
          <p:cNvSpPr>
            <a:spLocks noChangeArrowheads="1"/>
          </p:cNvSpPr>
          <p:nvPr/>
        </p:nvSpPr>
        <p:spPr bwMode="auto">
          <a:xfrm>
            <a:off x="7711936" y="2135865"/>
            <a:ext cx="663497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b="1" dirty="0" smtClean="0">
                <a:solidFill>
                  <a:schemeClr val="bg1"/>
                </a:solidFill>
                <a:latin typeface="Poppins" panose="00000500000000000000" pitchFamily="2" charset="0"/>
                <a:cs typeface="Poppins" panose="00000500000000000000" pitchFamily="2" charset="0"/>
              </a:rPr>
              <a:t>Responsive Layout</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Seamlessly adapts to all screen sizes—desktop, tablet, and mobile.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lvl="0" eaLnBrk="0" fontAlgn="base" hangingPunct="0">
              <a:spcBef>
                <a:spcPct val="0"/>
              </a:spcBef>
              <a:spcAft>
                <a:spcPct val="0"/>
              </a:spcAft>
              <a:buFontTx/>
              <a:buChar char="•"/>
            </a:pPr>
            <a:r>
              <a:rPr lang="en-US" b="1" dirty="0" smtClean="0">
                <a:solidFill>
                  <a:schemeClr val="bg1"/>
                </a:solidFill>
                <a:latin typeface="Poppins" panose="00000500000000000000" pitchFamily="2" charset="0"/>
                <a:cs typeface="Poppins" panose="00000500000000000000" pitchFamily="2" charset="0"/>
              </a:rPr>
              <a:t>Compelling Tagline</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Summarizes the platform’s value in one powerful line.</a:t>
            </a: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lvl="0" eaLnBrk="0" fontAlgn="base" hangingPunct="0">
              <a:spcBef>
                <a:spcPct val="0"/>
              </a:spcBef>
              <a:spcAft>
                <a:spcPct val="0"/>
              </a:spcAft>
              <a:buFontTx/>
              <a:buChar char="•"/>
            </a:pPr>
            <a:r>
              <a:rPr lang="en-US" b="1" dirty="0" smtClean="0">
                <a:solidFill>
                  <a:schemeClr val="bg1"/>
                </a:solidFill>
                <a:latin typeface="Poppins" panose="00000500000000000000" pitchFamily="2" charset="0"/>
                <a:cs typeface="Poppins" panose="00000500000000000000" pitchFamily="2" charset="0"/>
              </a:rPr>
              <a:t>Feature Highlights</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Quickly explains main features like uploading, liking, and following.</a:t>
            </a: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lvl="0" eaLnBrk="0" fontAlgn="base" hangingPunct="0">
              <a:spcBef>
                <a:spcPct val="0"/>
              </a:spcBef>
              <a:spcAft>
                <a:spcPct val="0"/>
              </a:spcAft>
              <a:buFontTx/>
              <a:buChar char="•"/>
            </a:pPr>
            <a:r>
              <a:rPr lang="en-US" b="1" dirty="0" smtClean="0">
                <a:solidFill>
                  <a:schemeClr val="bg1"/>
                </a:solidFill>
                <a:latin typeface="Poppins" panose="00000500000000000000" pitchFamily="2" charset="0"/>
                <a:cs typeface="Poppins" panose="00000500000000000000" pitchFamily="2" charset="0"/>
              </a:rPr>
              <a:t>User-Focused Experience</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Built with simplicity and ease-of-use to guide new visitors.</a:t>
            </a: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lvl="0" eaLnBrk="0" fontAlgn="base" hangingPunct="0">
              <a:spcBef>
                <a:spcPct val="0"/>
              </a:spcBef>
              <a:spcAft>
                <a:spcPct val="0"/>
              </a:spcAft>
              <a:buFontTx/>
              <a:buChar char="•"/>
            </a:pPr>
            <a:r>
              <a:rPr lang="en-US" b="1" dirty="0" smtClean="0">
                <a:solidFill>
                  <a:schemeClr val="bg1"/>
                </a:solidFill>
                <a:latin typeface="Poppins" panose="00000500000000000000" pitchFamily="2" charset="0"/>
                <a:cs typeface="Poppins" panose="00000500000000000000" pitchFamily="2" charset="0"/>
              </a:rPr>
              <a:t>Concise Footer</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Contains essential links like About, Contact, and Terms in a minimal format.</a:t>
            </a: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67854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688" y="2216836"/>
            <a:ext cx="6748105" cy="3795809"/>
          </a:xfrm>
          <a:prstGeom prst="rect">
            <a:avLst/>
          </a:prstGeom>
        </p:spPr>
      </p:pic>
      <p:sp>
        <p:nvSpPr>
          <p:cNvPr id="4" name="Text 0"/>
          <p:cNvSpPr/>
          <p:nvPr/>
        </p:nvSpPr>
        <p:spPr>
          <a:xfrm>
            <a:off x="838586" y="1259368"/>
            <a:ext cx="3700343" cy="425291"/>
          </a:xfrm>
          <a:prstGeom prst="rect">
            <a:avLst/>
          </a:prstGeom>
          <a:noFill/>
          <a:ln/>
        </p:spPr>
        <p:txBody>
          <a:bodyPr wrap="none" lIns="0" tIns="0" rIns="0" bIns="0" rtlCol="0" anchor="t"/>
          <a:lstStyle/>
          <a:p>
            <a:pPr marL="0" indent="0" algn="l">
              <a:lnSpc>
                <a:spcPts val="3300"/>
              </a:lnSpc>
              <a:buNone/>
            </a:pPr>
            <a:r>
              <a:rPr lang="en-US" sz="4000" dirty="0">
                <a:solidFill>
                  <a:srgbClr val="F2F2F2"/>
                </a:solidFill>
                <a:latin typeface="Poppins" panose="00000500000000000000" pitchFamily="2" charset="0"/>
                <a:ea typeface="Sora Medium" pitchFamily="34" charset="-122"/>
                <a:cs typeface="Poppins" panose="00000500000000000000" pitchFamily="2" charset="0"/>
              </a:rPr>
              <a:t>Documentation Page</a:t>
            </a:r>
            <a:endParaRPr lang="en-US" sz="4000" dirty="0">
              <a:latin typeface="Poppins" panose="00000500000000000000" pitchFamily="2" charset="0"/>
              <a:cs typeface="Poppins" panose="00000500000000000000" pitchFamily="2" charset="0"/>
            </a:endParaRPr>
          </a:p>
        </p:txBody>
      </p:sp>
      <p:sp>
        <p:nvSpPr>
          <p:cNvPr id="8" name="Text 4"/>
          <p:cNvSpPr/>
          <p:nvPr/>
        </p:nvSpPr>
        <p:spPr>
          <a:xfrm>
            <a:off x="793790" y="5140285"/>
            <a:ext cx="5727621" cy="870823"/>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9" name="TextBox 8">
            <a:extLst>
              <a:ext uri="{FF2B5EF4-FFF2-40B4-BE49-F238E27FC236}">
                <a16:creationId xmlns:a16="http://schemas.microsoft.com/office/drawing/2014/main" id="{D1531A8E-3390-DAE2-2A82-309FD1CA8970}"/>
              </a:ext>
            </a:extLst>
          </p:cNvPr>
          <p:cNvSpPr txBox="1"/>
          <p:nvPr/>
        </p:nvSpPr>
        <p:spPr>
          <a:xfrm>
            <a:off x="380322" y="2216825"/>
            <a:ext cx="6537983"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Step-by-Step Guidance</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Clear instructions for users to create and manage their project documentation.</a:t>
            </a:r>
          </a:p>
          <a:p>
            <a:pPr marL="285750" indent="-285750">
              <a:buFont typeface="Arial" panose="020B0604020202020204" pitchFamily="34" charset="0"/>
              <a:buChar char="•"/>
            </a:pPr>
            <a:endParaRPr lang="en-US" dirty="0">
              <a:solidFill>
                <a:schemeClr val="bg1"/>
              </a:solidFill>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Dark Mode Support</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Comfortable viewing for users working at night or in low-light environments.</a:t>
            </a:r>
          </a:p>
          <a:p>
            <a:pPr marL="285750" indent="-285750">
              <a:buFont typeface="Arial" panose="020B0604020202020204" pitchFamily="34" charset="0"/>
              <a:buChar char="•"/>
            </a:pPr>
            <a:endParaRPr lang="en-US" dirty="0">
              <a:solidFill>
                <a:schemeClr val="bg1"/>
              </a:solidFill>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Minimal &amp; Focused UI</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Clean layout that highlights content without distractions—perfect for creatives.</a:t>
            </a:r>
          </a:p>
          <a:p>
            <a:pPr marL="285750" indent="-285750">
              <a:buFont typeface="Arial" panose="020B0604020202020204" pitchFamily="34" charset="0"/>
              <a:buChar char="•"/>
            </a:pPr>
            <a:endParaRPr lang="en-US" dirty="0">
              <a:solidFill>
                <a:schemeClr val="bg1"/>
              </a:solidFill>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Responsive &amp; Accessible Design</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Readable and functional on any screen size or device.</a:t>
            </a:r>
          </a:p>
          <a:p>
            <a:pPr marL="285750" indent="-285750">
              <a:buFont typeface="Arial" panose="020B0604020202020204" pitchFamily="34" charset="0"/>
              <a:buChar char="•"/>
            </a:pPr>
            <a:endParaRPr lang="en-US" dirty="0">
              <a:solidFill>
                <a:schemeClr val="bg1"/>
              </a:solidFill>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Smooth Transitions &amp; UI Animations</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Polished experience with subtle motion to enhance user flow.</a:t>
            </a:r>
            <a:endParaRPr lang="en-IN"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0738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9"/>
            <a:ext cx="7315200" cy="8229600"/>
          </a:xfrm>
          <a:prstGeom prst="rect">
            <a:avLst/>
          </a:prstGeom>
        </p:spPr>
      </p:pic>
      <p:pic>
        <p:nvPicPr>
          <p:cNvPr id="3"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01" y="2216825"/>
            <a:ext cx="6660279" cy="3795832"/>
          </a:xfrm>
          <a:prstGeom prst="rect">
            <a:avLst/>
          </a:prstGeom>
        </p:spPr>
      </p:pic>
      <p:sp>
        <p:nvSpPr>
          <p:cNvPr id="4" name="Text 0"/>
          <p:cNvSpPr/>
          <p:nvPr/>
        </p:nvSpPr>
        <p:spPr>
          <a:xfrm>
            <a:off x="7640633" y="965690"/>
            <a:ext cx="4536519" cy="566976"/>
          </a:xfrm>
          <a:prstGeom prst="rect">
            <a:avLst/>
          </a:prstGeom>
          <a:noFill/>
          <a:ln/>
        </p:spPr>
        <p:txBody>
          <a:bodyPr wrap="none" lIns="0" tIns="0" rIns="0" bIns="0" rtlCol="0" anchor="t"/>
          <a:lstStyle/>
          <a:p>
            <a:pPr marL="0" indent="0">
              <a:lnSpc>
                <a:spcPts val="4450"/>
              </a:lnSpc>
              <a:buNone/>
            </a:pPr>
            <a:r>
              <a:rPr lang="en-US" sz="3550" dirty="0">
                <a:solidFill>
                  <a:srgbClr val="F2F2F2"/>
                </a:solidFill>
                <a:latin typeface="Poppins" panose="00000500000000000000" pitchFamily="2" charset="0"/>
                <a:cs typeface="Poppins" panose="00000500000000000000" pitchFamily="2" charset="0"/>
              </a:rPr>
              <a:t>User Dashboard</a:t>
            </a:r>
            <a:endParaRPr lang="en-US" sz="3550" dirty="0">
              <a:latin typeface="Poppins" panose="00000500000000000000" pitchFamily="2" charset="0"/>
              <a:cs typeface="Poppins" panose="00000500000000000000" pitchFamily="2" charset="0"/>
            </a:endParaRPr>
          </a:p>
        </p:txBody>
      </p:sp>
      <p:sp>
        <p:nvSpPr>
          <p:cNvPr id="12" name="Rectangle 2">
            <a:extLst>
              <a:ext uri="{FF2B5EF4-FFF2-40B4-BE49-F238E27FC236}">
                <a16:creationId xmlns:a16="http://schemas.microsoft.com/office/drawing/2014/main" id="{19FAFB7E-C521-8E12-1444-89E935170746}"/>
              </a:ext>
            </a:extLst>
          </p:cNvPr>
          <p:cNvSpPr>
            <a:spLocks noChangeArrowheads="1"/>
          </p:cNvSpPr>
          <p:nvPr/>
        </p:nvSpPr>
        <p:spPr bwMode="auto">
          <a:xfrm>
            <a:off x="7315200" y="1964481"/>
            <a:ext cx="719253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Trending &amp; Recent Projects</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Highlights what's popular and newly uploaded across the platform.</a:t>
            </a:r>
            <a:endParaRPr lang="en-US" altLang="en-US" dirty="0">
              <a:solidFill>
                <a:schemeClr val="bg1"/>
              </a:solidFill>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285750" lvl="0" indent="-285750" eaLnBrk="0" fontAlgn="base" hangingPunct="0">
              <a:spcBef>
                <a:spcPct val="0"/>
              </a:spcBef>
              <a:spcAft>
                <a:spcPct val="0"/>
              </a:spcAft>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Interactive Cards</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Project cards show previews, likes, and author info.</a:t>
            </a: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285750" lvl="0" indent="-285750" eaLnBrk="0" fontAlgn="base" hangingPunct="0">
              <a:spcBef>
                <a:spcPct val="0"/>
              </a:spcBef>
              <a:spcAft>
                <a:spcPct val="0"/>
              </a:spcAft>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Clean Grid Layout</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Modern and responsive design with intuitive navigation.</a:t>
            </a: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285750" lvl="0" indent="-285750" eaLnBrk="0" fontAlgn="base" hangingPunct="0">
              <a:spcBef>
                <a:spcPct val="0"/>
              </a:spcBef>
              <a:spcAft>
                <a:spcPct val="0"/>
              </a:spcAft>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Mobile-Friendly Interface</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Optimized layout and interactions for small screens.</a:t>
            </a: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L="285750" lvl="0" indent="-285750" eaLnBrk="0" fontAlgn="base" hangingPunct="0">
              <a:spcBef>
                <a:spcPct val="0"/>
              </a:spcBef>
              <a:spcAft>
                <a:spcPct val="0"/>
              </a:spcAft>
              <a:buFont typeface="Arial" panose="020B0604020202020204" pitchFamily="34" charset="0"/>
              <a:buChar char="•"/>
            </a:pPr>
            <a:r>
              <a:rPr lang="en-US" b="1" dirty="0" smtClean="0">
                <a:solidFill>
                  <a:schemeClr val="bg1"/>
                </a:solidFill>
                <a:latin typeface="Poppins" panose="00000500000000000000" pitchFamily="2" charset="0"/>
                <a:cs typeface="Poppins" panose="00000500000000000000" pitchFamily="2" charset="0"/>
              </a:rPr>
              <a:t>Performance Optimized</a:t>
            </a:r>
            <a:r>
              <a:rPr lang="en-US" dirty="0" smtClean="0">
                <a:solidFill>
                  <a:schemeClr val="bg1"/>
                </a:solidFill>
                <a:latin typeface="Poppins" panose="00000500000000000000" pitchFamily="2" charset="0"/>
                <a:cs typeface="Poppins" panose="00000500000000000000" pitchFamily="2" charset="0"/>
              </a:rPr>
              <a:t/>
            </a:r>
            <a:br>
              <a:rPr lang="en-US" dirty="0" smtClean="0">
                <a:solidFill>
                  <a:schemeClr val="bg1"/>
                </a:solidFill>
                <a:latin typeface="Poppins" panose="00000500000000000000" pitchFamily="2" charset="0"/>
                <a:cs typeface="Poppins" panose="00000500000000000000" pitchFamily="2" charset="0"/>
              </a:rPr>
            </a:br>
            <a:r>
              <a:rPr lang="en-US" dirty="0" smtClean="0">
                <a:solidFill>
                  <a:schemeClr val="bg1"/>
                </a:solidFill>
                <a:latin typeface="Poppins" panose="00000500000000000000" pitchFamily="2" charset="0"/>
                <a:cs typeface="Poppins" panose="00000500000000000000" pitchFamily="2" charset="0"/>
              </a:rPr>
              <a:t>Fast loading and smooth transitions for a seamless experience.</a:t>
            </a:r>
            <a:endParaRPr kumimoji="0" lang="en-US" altLang="en-US" sz="18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p:txBody>
      </p:sp>
      <p:sp>
        <p:nvSpPr>
          <p:cNvPr id="13" name="Rectangle 12">
            <a:extLst>
              <a:ext uri="{FF2B5EF4-FFF2-40B4-BE49-F238E27FC236}">
                <a16:creationId xmlns:a16="http://schemas.microsoft.com/office/drawing/2014/main" id="{049C6029-3531-10BA-CF39-FCC734407B08}"/>
              </a:ext>
            </a:extLst>
          </p:cNvPr>
          <p:cNvSpPr/>
          <p:nvPr/>
        </p:nvSpPr>
        <p:spPr>
          <a:xfrm>
            <a:off x="12779297" y="7683189"/>
            <a:ext cx="1851103" cy="546351"/>
          </a:xfrm>
          <a:prstGeom prst="rect">
            <a:avLst/>
          </a:prstGeom>
          <a:solidFill>
            <a:srgbClr val="070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13063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416</Words>
  <Application>Microsoft Office PowerPoint</Application>
  <PresentationFormat>Custom</PresentationFormat>
  <Paragraphs>153</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Montserrat Bold</vt:lpstr>
      <vt:lpstr>Noto Sans TC</vt:lpstr>
      <vt:lpstr>Roboto</vt:lpstr>
      <vt:lpstr>Roboto Medium</vt:lpstr>
      <vt:lpstr>Arial</vt:lpstr>
      <vt:lpstr>Source Sans Pro</vt:lpstr>
      <vt:lpstr>Sora Medium</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10</cp:revision>
  <dcterms:created xsi:type="dcterms:W3CDTF">2025-04-06T19:24:29Z</dcterms:created>
  <dcterms:modified xsi:type="dcterms:W3CDTF">2025-04-09T02:43:08Z</dcterms:modified>
</cp:coreProperties>
</file>